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45"/>
  </p:notesMasterIdLst>
  <p:handoutMasterIdLst>
    <p:handoutMasterId r:id="rId46"/>
  </p:handoutMasterIdLst>
  <p:sldIdLst>
    <p:sldId id="256" r:id="rId2"/>
    <p:sldId id="298"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90" r:id="rId26"/>
    <p:sldId id="291" r:id="rId27"/>
    <p:sldId id="292" r:id="rId28"/>
    <p:sldId id="300" r:id="rId29"/>
    <p:sldId id="284" r:id="rId30"/>
    <p:sldId id="285" r:id="rId31"/>
    <p:sldId id="286" r:id="rId32"/>
    <p:sldId id="287" r:id="rId33"/>
    <p:sldId id="288" r:id="rId34"/>
    <p:sldId id="289" r:id="rId35"/>
    <p:sldId id="294" r:id="rId36"/>
    <p:sldId id="299" r:id="rId37"/>
    <p:sldId id="295" r:id="rId38"/>
    <p:sldId id="293" r:id="rId39"/>
    <p:sldId id="297" r:id="rId40"/>
    <p:sldId id="296" r:id="rId41"/>
    <p:sldId id="302" r:id="rId42"/>
    <p:sldId id="301" r:id="rId43"/>
    <p:sldId id="26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96850" autoAdjust="0"/>
  </p:normalViewPr>
  <p:slideViewPr>
    <p:cSldViewPr snapToGrid="0">
      <p:cViewPr varScale="1">
        <p:scale>
          <a:sx n="118" d="100"/>
          <a:sy n="118" d="100"/>
        </p:scale>
        <p:origin x="126" y="318"/>
      </p:cViewPr>
      <p:guideLst/>
    </p:cSldViewPr>
  </p:slideViewPr>
  <p:outlineViewPr>
    <p:cViewPr>
      <p:scale>
        <a:sx n="33" d="100"/>
        <a:sy n="33" d="100"/>
      </p:scale>
      <p:origin x="0" y="-265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5/18/2023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Semi supervised learning : pretrained on a large unlabelled data in unsupervised manner, but </a:t>
            </a:r>
            <a:r>
              <a:rPr lang="en-IN" dirty="0" err="1"/>
              <a:t>thenthey</a:t>
            </a:r>
            <a:r>
              <a:rPr lang="en-IN" dirty="0"/>
              <a:t> are finetune using supervised </a:t>
            </a:r>
            <a:r>
              <a:rPr lang="en-IN" dirty="0" err="1"/>
              <a:t>techinques</a:t>
            </a:r>
            <a:r>
              <a:rPr lang="en-IN" dirty="0"/>
              <a:t> to get to the better result. What is </a:t>
            </a:r>
            <a:r>
              <a:rPr lang="en-IN" dirty="0" err="1"/>
              <a:t>dirrent</a:t>
            </a:r>
            <a:r>
              <a:rPr lang="en-IN" dirty="0"/>
              <a:t> in this compared to RNN is that this </a:t>
            </a:r>
            <a:r>
              <a:rPr lang="en-IN" dirty="0" err="1"/>
              <a:t>useds</a:t>
            </a:r>
            <a:r>
              <a:rPr lang="en-IN" dirty="0"/>
              <a:t> Attention mechanism. This mean that instead of finding the probability and attaching the next word, they know the context/meaning of the word to be used, this gives them a good advantage to get human related outputs.</a:t>
            </a:r>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3602674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227936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t>
            </a:r>
            <a:r>
              <a:rPr lang="en-US" dirty="0" err="1"/>
              <a:t>i</a:t>
            </a:r>
            <a:r>
              <a:rPr lang="en-US" dirty="0"/>
              <a:t> am showing this  is because this code is not easily </a:t>
            </a:r>
            <a:r>
              <a:rPr lang="en-US" dirty="0" err="1"/>
              <a:t>availableon</a:t>
            </a:r>
            <a:r>
              <a:rPr lang="en-US" dirty="0"/>
              <a:t> the internet and I had lot of trouble in </a:t>
            </a:r>
            <a:r>
              <a:rPr lang="en-US" dirty="0" err="1"/>
              <a:t>findind</a:t>
            </a:r>
            <a:r>
              <a:rPr lang="en-US" dirty="0"/>
              <a:t> this initially. </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547369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t>
            </a:r>
            <a:r>
              <a:rPr lang="en-US" dirty="0" err="1"/>
              <a:t>i</a:t>
            </a:r>
            <a:r>
              <a:rPr lang="en-US" dirty="0"/>
              <a:t> am showing this  is because this code is not easily </a:t>
            </a:r>
            <a:r>
              <a:rPr lang="en-US" dirty="0" err="1"/>
              <a:t>availableon</a:t>
            </a:r>
            <a:r>
              <a:rPr lang="en-US" dirty="0"/>
              <a:t> the internet and I had lot of trouble in </a:t>
            </a:r>
            <a:r>
              <a:rPr lang="en-US" dirty="0" err="1"/>
              <a:t>findind</a:t>
            </a:r>
            <a:r>
              <a:rPr lang="en-US" dirty="0"/>
              <a:t> this initially. </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116304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to someone will want to run the GPT ML models locally? </a:t>
            </a:r>
          </a:p>
          <a:p>
            <a:r>
              <a:rPr lang="en-US" dirty="0"/>
              <a:t>- Incase of absence of internet</a:t>
            </a:r>
          </a:p>
          <a:p>
            <a:r>
              <a:rPr lang="en-US" dirty="0"/>
              <a:t>- For privacy issues</a:t>
            </a:r>
          </a:p>
          <a:p>
            <a:r>
              <a:rPr lang="en-US" dirty="0"/>
              <a:t>- MOST IMPORTANT : To generate much more text than what the free </a:t>
            </a:r>
            <a:r>
              <a:rPr lang="en-US" dirty="0" err="1"/>
              <a:t>ChatGPT</a:t>
            </a:r>
            <a:r>
              <a:rPr lang="en-US" dirty="0"/>
              <a:t> service can provide and also may be with the paid service too.</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304782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NLP is used in, the sub domains of NLP, sub applications or basically what it consists of.</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56130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a:t>
            </a:r>
            <a:r>
              <a:rPr lang="en-IN" dirty="0" err="1"/>
              <a:t>bviously</a:t>
            </a:r>
            <a:r>
              <a:rPr lang="en-IN" dirty="0"/>
              <a:t> I cannot explain the structure of the NN, but I will explain the various processes used before the training , during the training.</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16547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before the NN to be trained we have to collect the data. No it depends what type of model you are creating for example for simple question answer bot, you can use supervised </a:t>
            </a:r>
            <a:r>
              <a:rPr lang="en-IN" dirty="0" err="1"/>
              <a:t>learinig</a:t>
            </a:r>
            <a:r>
              <a:rPr lang="en-IN" dirty="0"/>
              <a:t> which has labelled data, and here you may no have to do this step.</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816534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technique helps in data processing faster and efficient way since we have reduced  or </a:t>
            </a:r>
            <a:r>
              <a:rPr lang="en-IN" dirty="0" err="1"/>
              <a:t>breaked</a:t>
            </a:r>
            <a:r>
              <a:rPr lang="en-IN" dirty="0"/>
              <a:t> the data into smaller chunks</a:t>
            </a: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429022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helps in storage reduction so less ram is required during training. And also to ignore the common words by eliminating those labelled keys.</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82745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to find words with similar meaning or to detect patterns in the text, remember this also for the </a:t>
            </a:r>
            <a:r>
              <a:rPr lang="en-US" b="0" i="0" dirty="0" err="1">
                <a:solidFill>
                  <a:srgbClr val="D1D5DB"/>
                </a:solidFill>
                <a:effectLst/>
                <a:latin typeface="Söhne"/>
              </a:rPr>
              <a:t>explaination</a:t>
            </a:r>
            <a:r>
              <a:rPr lang="en-US" b="0" i="0" dirty="0">
                <a:solidFill>
                  <a:srgbClr val="D1D5DB"/>
                </a:solidFill>
                <a:effectLst/>
                <a:latin typeface="Söhne"/>
              </a:rPr>
              <a:t> of the GPT</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80332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here onwards, I want you guys to keep like a changing perspective. That is as we move from one type of technique to another  you should have different perspective.</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449903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356030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centricai.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nlp.stanford.edu/IR-book/html/htmledition/stemming-and-lemmatization-1.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crimsoni.ai/katan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hyperlink" Target="https://neptune.ai/blog/tokenization-in-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eeplearning.ai/the-batch/sharper-atten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eplearning.ai/the-batch/how-to-keep-up-in-a-changing-fiel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www.deeplearning.ai/the-batch/keeping-the-facts-straight/" TargetMode="External"/><Relationship Id="rId2" Type="http://schemas.openxmlformats.org/officeDocument/2006/relationships/hyperlink" Target="https://deeplearning.ai/the-batch/neural-networks-find-the-function/" TargetMode="External"/><Relationship Id="rId1" Type="http://schemas.openxmlformats.org/officeDocument/2006/relationships/slideLayout" Target="../slideLayouts/slideLayout2.xml"/><Relationship Id="rId4" Type="http://schemas.openxmlformats.org/officeDocument/2006/relationships/hyperlink" Target="https://www.deeplearning.ai/the-batch/ai-makes-headlin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hyperlink" Target="https://deeplearning.ai/the-batch/logistic-regression-follow-the-curv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mlwhiz.com/blog/2019/11/12/dtsplits/" TargetMode="External"/><Relationship Id="rId4" Type="http://schemas.openxmlformats.org/officeDocument/2006/relationships/hyperlink" Target="https://deeplearning.ai/the-batch/decision-trees-from-root-to-leav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owardsdatascience.com/markov-and-hidden-markov-model-3eec42298d7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lweb.org/anthology/D14-1181" TargetMode="External"/><Relationship Id="rId2" Type="http://schemas.openxmlformats.org/officeDocument/2006/relationships/hyperlink" Target="https://arxiv.org/abs/1511.08458"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deeplearning.ai/the-batch/the-proof-is-in-the-network/" TargetMode="External"/><Relationship Id="rId2" Type="http://schemas.openxmlformats.org/officeDocument/2006/relationships/hyperlink" Target="https://arxiv.org/abs/1808.03314"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eeplearning.ai/the-batch/listening-to-the-brain-2/"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eeplearning.ai/the-batch/spot-the-bad-mutation/" TargetMode="External"/><Relationship Id="rId2" Type="http://schemas.openxmlformats.org/officeDocument/2006/relationships/hyperlink" Target="https://www.deeplearningbook.org/contents/autoencoders.htm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understanding-encoder-decoder-sequence-to-sequence-model-679e04af434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hyperlink" Target="https://deeplearning.ai/the-batch/less-data-for-vision-transformers/" TargetMode="External"/><Relationship Id="rId3" Type="http://schemas.openxmlformats.org/officeDocument/2006/relationships/hyperlink" Target="https://www.deeplearning.ai/the-batch/transformer-takeover/" TargetMode="External"/><Relationship Id="rId7" Type="http://schemas.openxmlformats.org/officeDocument/2006/relationships/hyperlink" Target="https://deeplearning.ai/the-batch/toward-1-trillion-parameter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eeplearning.ai/the-batch/neural-nets-rules-truer-text/" TargetMode="External"/><Relationship Id="rId5" Type="http://schemas.openxmlformats.org/officeDocument/2006/relationships/hyperlink" Target="https://deeplearning.ai/the-batch/large-language-models-unbound/" TargetMode="External"/><Relationship Id="rId10" Type="http://schemas.openxmlformats.org/officeDocument/2006/relationships/image" Target="../media/image16.png"/><Relationship Id="rId4" Type="http://schemas.openxmlformats.org/officeDocument/2006/relationships/hyperlink" Target="https://arxiv.org/pdf/1706.03762.pdf" TargetMode="External"/><Relationship Id="rId9" Type="http://schemas.openxmlformats.org/officeDocument/2006/relationships/hyperlink" Target="https://deeplearning.ai/the-batch/transformers-see-in-3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deeplearning.ai/the-batch/nlp-models-get-literat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theverge.com/2016/3/23/11290200/tay-ai-chatbot-released-microsof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eplearning.ai/the-batch/gpt-3-azure/" TargetMode="External"/><Relationship Id="rId2" Type="http://schemas.openxmlformats.org/officeDocument/2006/relationships/hyperlink" Target="https://www.nytimes.com/2022/04/15/magazine/ai-language.html" TargetMode="External"/><Relationship Id="rId1" Type="http://schemas.openxmlformats.org/officeDocument/2006/relationships/slideLayout" Target="../slideLayouts/slideLayout2.xml"/><Relationship Id="rId5" Type="http://schemas.openxmlformats.org/officeDocument/2006/relationships/hyperlink" Target="https://deeplearning.ai/the-batch/gpt-free/" TargetMode="External"/><Relationship Id="rId4" Type="http://schemas.openxmlformats.org/officeDocument/2006/relationships/hyperlink" Target="https://deeplearning.ai/the-batch/language-models-want-to-be-fre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deeplearning.ai/the-batch/issue-44/"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eeplearning.ai/the-batch/online-clues-to-mental-illnes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eplearning.ai/the-batch/choosing-words-carefully/" TargetMode="External"/><Relationship Id="rId2" Type="http://schemas.openxmlformats.org/officeDocument/2006/relationships/hyperlink" Target="https://ai.googleblog.com/2020/06/recent-advances-in-google-translate.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hyperlink" Target="https://deeplearning.ai/the-batch/propaganda-watch/" TargetMode="External"/><Relationship Id="rId2" Type="http://schemas.openxmlformats.org/officeDocument/2006/relationships/hyperlink" Target="https://deeplearning.ai/the-batch/ai-makes-headline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800" dirty="0">
                <a:solidFill>
                  <a:schemeClr val="bg1"/>
                </a:solidFill>
              </a:rPr>
              <a:t>Natural Language Processing</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By </a:t>
            </a:r>
            <a:r>
              <a:rPr lang="en-US" dirty="0" err="1">
                <a:solidFill>
                  <a:srgbClr val="7CEBFF"/>
                </a:solidFill>
              </a:rPr>
              <a:t>Atmanand</a:t>
            </a:r>
            <a:r>
              <a:rPr lang="en-US" dirty="0">
                <a:solidFill>
                  <a:srgbClr val="7CEBFF"/>
                </a:solidFill>
              </a:rPr>
              <a:t> </a:t>
            </a:r>
            <a:r>
              <a:rPr lang="en-US" dirty="0" err="1">
                <a:solidFill>
                  <a:srgbClr val="7CEBFF"/>
                </a:solidFill>
              </a:rPr>
              <a:t>Gauns</a:t>
            </a: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918-5133-4B1D-3779-4402D3A80E1C}"/>
              </a:ext>
            </a:extLst>
          </p:cNvPr>
          <p:cNvSpPr>
            <a:spLocks noGrp="1"/>
          </p:cNvSpPr>
          <p:nvPr>
            <p:ph type="title"/>
          </p:nvPr>
        </p:nvSpPr>
        <p:spPr/>
        <p:txBody>
          <a:bodyPr/>
          <a:lstStyle/>
          <a:p>
            <a:pPr algn="l"/>
            <a:r>
              <a:rPr lang="en-IN" b="1" i="0" dirty="0">
                <a:effectLst/>
                <a:latin typeface="Inter"/>
              </a:rPr>
              <a:t>Data </a:t>
            </a:r>
            <a:r>
              <a:rPr lang="en-IN" b="1" i="0" dirty="0" err="1">
                <a:effectLst/>
                <a:latin typeface="Inter"/>
              </a:rPr>
              <a:t>preprocessing</a:t>
            </a:r>
            <a:endParaRPr lang="en-US" b="1" i="0" dirty="0">
              <a:effectLst/>
              <a:latin typeface="Inter"/>
            </a:endParaRPr>
          </a:p>
        </p:txBody>
      </p:sp>
      <p:sp>
        <p:nvSpPr>
          <p:cNvPr id="3" name="Content Placeholder 2">
            <a:extLst>
              <a:ext uri="{FF2B5EF4-FFF2-40B4-BE49-F238E27FC236}">
                <a16:creationId xmlns:a16="http://schemas.microsoft.com/office/drawing/2014/main" id="{874FE9AF-A443-54EF-8C2A-A821D385FF6B}"/>
              </a:ext>
            </a:extLst>
          </p:cNvPr>
          <p:cNvSpPr>
            <a:spLocks noGrp="1"/>
          </p:cNvSpPr>
          <p:nvPr>
            <p:ph idx="1"/>
          </p:nvPr>
        </p:nvSpPr>
        <p:spPr>
          <a:xfrm>
            <a:off x="438985" y="1892968"/>
            <a:ext cx="11314029" cy="1244328"/>
          </a:xfrm>
        </p:spPr>
        <p:txBody>
          <a:bodyPr/>
          <a:lstStyle/>
          <a:p>
            <a:r>
              <a:rPr lang="en-US" b="0" i="0" dirty="0">
                <a:solidFill>
                  <a:srgbClr val="374151"/>
                </a:solidFill>
                <a:effectLst/>
                <a:latin typeface="Inter"/>
              </a:rPr>
              <a:t>Before a model processes text for a specific task, the text often needs to be preprocessed to improve model performance or to turn words and characters into a format the model can understand. </a:t>
            </a:r>
            <a:r>
              <a:rPr lang="en-US" b="0" i="0" u="none" strike="noStrike" dirty="0">
                <a:effectLst/>
                <a:latin typeface="Inter"/>
                <a:hlinkClick r:id="rId3"/>
              </a:rPr>
              <a:t>Data-centric AI</a:t>
            </a:r>
            <a:r>
              <a:rPr lang="en-US" b="0" i="0" dirty="0">
                <a:solidFill>
                  <a:srgbClr val="374151"/>
                </a:solidFill>
                <a:effectLst/>
                <a:latin typeface="Inter"/>
              </a:rPr>
              <a:t> is a growing movement that prioritizes data preprocessing. Various techniques may be used in this data preprocessing</a:t>
            </a:r>
            <a:endParaRPr lang="en-IN" dirty="0"/>
          </a:p>
        </p:txBody>
      </p:sp>
      <p:sp>
        <p:nvSpPr>
          <p:cNvPr id="5" name="Content Placeholder 2">
            <a:extLst>
              <a:ext uri="{FF2B5EF4-FFF2-40B4-BE49-F238E27FC236}">
                <a16:creationId xmlns:a16="http://schemas.microsoft.com/office/drawing/2014/main" id="{7C03CF26-E3DC-FA9C-C7DD-B9A64196D273}"/>
              </a:ext>
            </a:extLst>
          </p:cNvPr>
          <p:cNvSpPr txBox="1">
            <a:spLocks/>
          </p:cNvSpPr>
          <p:nvPr/>
        </p:nvSpPr>
        <p:spPr>
          <a:xfrm>
            <a:off x="581192" y="3137295"/>
            <a:ext cx="5226049" cy="339184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lnSpc>
                <a:spcPct val="120000"/>
              </a:lnSpc>
              <a:buFont typeface="Arial" panose="020B0604020202020204" pitchFamily="34" charset="0"/>
              <a:buChar char="•"/>
            </a:pPr>
            <a:r>
              <a:rPr lang="en-US" b="1" i="0" u="none" strike="noStrike" dirty="0">
                <a:solidFill>
                  <a:srgbClr val="374151"/>
                </a:solidFill>
                <a:effectLst/>
                <a:latin typeface="Inter"/>
                <a:hlinkClick r:id="rId4"/>
              </a:rPr>
              <a:t>Stemming and lemmatization</a:t>
            </a:r>
            <a:r>
              <a:rPr lang="en-US" b="0" i="0" dirty="0">
                <a:solidFill>
                  <a:srgbClr val="374151"/>
                </a:solidFill>
                <a:effectLst/>
                <a:latin typeface="Inter"/>
              </a:rPr>
              <a:t>: Stemming is an informal process of converting words to their base forms using heuristic rules. For example, “university,” “universities,” and “university’s” might all be mapped to the base </a:t>
            </a:r>
            <a:r>
              <a:rPr lang="en-US" b="0" i="1" dirty="0" err="1">
                <a:solidFill>
                  <a:srgbClr val="374151"/>
                </a:solidFill>
                <a:effectLst/>
                <a:latin typeface="Inter"/>
              </a:rPr>
              <a:t>univers</a:t>
            </a:r>
            <a:r>
              <a:rPr lang="en-US" b="0" i="0" dirty="0">
                <a:solidFill>
                  <a:srgbClr val="374151"/>
                </a:solidFill>
                <a:effectLst/>
                <a:latin typeface="Inter"/>
              </a:rPr>
              <a:t>. (One limitation in this approach is that “universe” may also be mapped to </a:t>
            </a:r>
            <a:r>
              <a:rPr lang="en-US" b="0" i="1" dirty="0" err="1">
                <a:solidFill>
                  <a:srgbClr val="374151"/>
                </a:solidFill>
                <a:effectLst/>
                <a:latin typeface="Inter"/>
              </a:rPr>
              <a:t>univers</a:t>
            </a:r>
            <a:r>
              <a:rPr lang="en-US" b="0" i="0" dirty="0">
                <a:solidFill>
                  <a:srgbClr val="374151"/>
                </a:solidFill>
                <a:effectLst/>
                <a:latin typeface="Inter"/>
              </a:rPr>
              <a:t>, even though universe and university don’t have a close semantic relationship.) Lemmatization is a more formal way to find roots by analyzing a word’s morphology using vocabulary from a dictionary. Stemming and lemmatization are provided by libraries like </a:t>
            </a:r>
            <a:r>
              <a:rPr lang="en-US" b="0" i="0" dirty="0" err="1">
                <a:solidFill>
                  <a:srgbClr val="374151"/>
                </a:solidFill>
                <a:effectLst/>
                <a:latin typeface="Inter"/>
              </a:rPr>
              <a:t>spaCy</a:t>
            </a:r>
            <a:r>
              <a:rPr lang="en-US" b="0" i="0" dirty="0">
                <a:solidFill>
                  <a:srgbClr val="374151"/>
                </a:solidFill>
                <a:effectLst/>
                <a:latin typeface="Inter"/>
              </a:rPr>
              <a:t> and NLTK. </a:t>
            </a:r>
          </a:p>
        </p:txBody>
      </p:sp>
      <p:pic>
        <p:nvPicPr>
          <p:cNvPr id="13314" name="Picture 2">
            <a:extLst>
              <a:ext uri="{FF2B5EF4-FFF2-40B4-BE49-F238E27FC236}">
                <a16:creationId xmlns:a16="http://schemas.microsoft.com/office/drawing/2014/main" id="{0C3BF49C-5706-06C1-9A8B-9C9F3FA1F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9701" y="3421693"/>
            <a:ext cx="5453817" cy="306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8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918-5133-4B1D-3779-4402D3A80E1C}"/>
              </a:ext>
            </a:extLst>
          </p:cNvPr>
          <p:cNvSpPr>
            <a:spLocks noGrp="1"/>
          </p:cNvSpPr>
          <p:nvPr>
            <p:ph type="title"/>
          </p:nvPr>
        </p:nvSpPr>
        <p:spPr/>
        <p:txBody>
          <a:bodyPr/>
          <a:lstStyle/>
          <a:p>
            <a:pPr algn="l"/>
            <a:r>
              <a:rPr lang="en-IN" b="1" i="0" dirty="0">
                <a:effectLst/>
                <a:latin typeface="Inter"/>
              </a:rPr>
              <a:t>Data </a:t>
            </a:r>
            <a:r>
              <a:rPr lang="en-IN" b="1" i="0" dirty="0" err="1">
                <a:effectLst/>
                <a:latin typeface="Inter"/>
              </a:rPr>
              <a:t>preprocessing</a:t>
            </a:r>
            <a:endParaRPr lang="en-US" b="1" i="0" dirty="0">
              <a:effectLst/>
              <a:latin typeface="Inter"/>
            </a:endParaRPr>
          </a:p>
        </p:txBody>
      </p:sp>
      <p:sp>
        <p:nvSpPr>
          <p:cNvPr id="5" name="Content Placeholder 2">
            <a:extLst>
              <a:ext uri="{FF2B5EF4-FFF2-40B4-BE49-F238E27FC236}">
                <a16:creationId xmlns:a16="http://schemas.microsoft.com/office/drawing/2014/main" id="{7C03CF26-E3DC-FA9C-C7DD-B9A64196D273}"/>
              </a:ext>
            </a:extLst>
          </p:cNvPr>
          <p:cNvSpPr txBox="1">
            <a:spLocks/>
          </p:cNvSpPr>
          <p:nvPr/>
        </p:nvSpPr>
        <p:spPr>
          <a:xfrm>
            <a:off x="581192" y="2029327"/>
            <a:ext cx="5226049" cy="37939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buFont typeface="Arial" panose="020B0604020202020204" pitchFamily="34" charset="0"/>
              <a:buChar char="•"/>
            </a:pPr>
            <a:r>
              <a:rPr lang="en-US" b="1" i="0" u="none" strike="noStrike" dirty="0">
                <a:solidFill>
                  <a:srgbClr val="374151"/>
                </a:solidFill>
                <a:effectLst/>
                <a:latin typeface="Inter"/>
                <a:hlinkClick r:id="rId3"/>
              </a:rPr>
              <a:t>Sentence segmentation</a:t>
            </a:r>
            <a:r>
              <a:rPr lang="en-US" b="0" i="0" dirty="0">
                <a:solidFill>
                  <a:srgbClr val="374151"/>
                </a:solidFill>
                <a:effectLst/>
                <a:latin typeface="Inter"/>
              </a:rPr>
              <a:t> breaks a large piece of text into linguistically meaningful sentence units. This is obvious in languages like English, where the end of a sentence is marked by a period, but it is still not trivial. A period can be used to mark an abbreviation as well as to terminate a sentence, and in this case, the period should be part of the abbreviation token itself. The process becomes even more complex in languages, such as ancient Chinese, that don’t have a delimiter that marks the end of a sentence. </a:t>
            </a:r>
          </a:p>
        </p:txBody>
      </p:sp>
      <p:pic>
        <p:nvPicPr>
          <p:cNvPr id="14338" name="Picture 2" descr="Is Segmentation a Solved Problem? | TM-Town">
            <a:extLst>
              <a:ext uri="{FF2B5EF4-FFF2-40B4-BE49-F238E27FC236}">
                <a16:creationId xmlns:a16="http://schemas.microsoft.com/office/drawing/2014/main" id="{D81BBFC8-7247-1691-C4CE-CE8122D63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516" y="2379746"/>
            <a:ext cx="5779168" cy="361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60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918-5133-4B1D-3779-4402D3A80E1C}"/>
              </a:ext>
            </a:extLst>
          </p:cNvPr>
          <p:cNvSpPr>
            <a:spLocks noGrp="1"/>
          </p:cNvSpPr>
          <p:nvPr>
            <p:ph type="title"/>
          </p:nvPr>
        </p:nvSpPr>
        <p:spPr/>
        <p:txBody>
          <a:bodyPr/>
          <a:lstStyle/>
          <a:p>
            <a:pPr algn="l"/>
            <a:r>
              <a:rPr lang="en-IN" b="1" i="0" dirty="0">
                <a:effectLst/>
                <a:latin typeface="Inter"/>
              </a:rPr>
              <a:t>Data </a:t>
            </a:r>
            <a:r>
              <a:rPr lang="en-IN" b="1" i="0" dirty="0" err="1">
                <a:effectLst/>
                <a:latin typeface="Inter"/>
              </a:rPr>
              <a:t>preprocessing</a:t>
            </a:r>
            <a:endParaRPr lang="en-US" b="1" i="0" dirty="0">
              <a:effectLst/>
              <a:latin typeface="Inter"/>
            </a:endParaRPr>
          </a:p>
        </p:txBody>
      </p:sp>
      <p:sp>
        <p:nvSpPr>
          <p:cNvPr id="5" name="Content Placeholder 2">
            <a:extLst>
              <a:ext uri="{FF2B5EF4-FFF2-40B4-BE49-F238E27FC236}">
                <a16:creationId xmlns:a16="http://schemas.microsoft.com/office/drawing/2014/main" id="{7C03CF26-E3DC-FA9C-C7DD-B9A64196D273}"/>
              </a:ext>
            </a:extLst>
          </p:cNvPr>
          <p:cNvSpPr txBox="1">
            <a:spLocks/>
          </p:cNvSpPr>
          <p:nvPr/>
        </p:nvSpPr>
        <p:spPr>
          <a:xfrm>
            <a:off x="581192" y="2029327"/>
            <a:ext cx="4087061" cy="37939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buFont typeface="Arial" panose="020B0604020202020204" pitchFamily="34" charset="0"/>
              <a:buChar char="•"/>
            </a:pPr>
            <a:r>
              <a:rPr lang="en-US" b="1" i="0" u="sng" dirty="0">
                <a:effectLst/>
                <a:latin typeface="Inter"/>
                <a:hlinkClick r:id="rId3"/>
              </a:rPr>
              <a:t>Tokenization</a:t>
            </a:r>
            <a:r>
              <a:rPr lang="en-US" b="0" i="0" dirty="0">
                <a:solidFill>
                  <a:srgbClr val="374151"/>
                </a:solidFill>
                <a:effectLst/>
                <a:latin typeface="Inter"/>
              </a:rPr>
              <a:t> splits text into individual words and word fragments. The result generally consists of a word index and tokenized text in which words may be represented as numerical tokens for use in various deep learning methods. A method that instructs language models to </a:t>
            </a:r>
            <a:r>
              <a:rPr lang="en-US" b="0" i="0" u="none" strike="noStrike" dirty="0">
                <a:effectLst/>
                <a:latin typeface="Inter"/>
                <a:hlinkClick r:id="rId4"/>
              </a:rPr>
              <a:t>ignore unimportant tokens</a:t>
            </a:r>
            <a:r>
              <a:rPr lang="en-US" b="0" i="0" dirty="0">
                <a:solidFill>
                  <a:srgbClr val="374151"/>
                </a:solidFill>
                <a:effectLst/>
                <a:latin typeface="Inter"/>
              </a:rPr>
              <a:t> can improve efficiency. </a:t>
            </a:r>
          </a:p>
        </p:txBody>
      </p:sp>
      <p:pic>
        <p:nvPicPr>
          <p:cNvPr id="3074" name="Picture 2" descr="tokenizers NLP illustration">
            <a:extLst>
              <a:ext uri="{FF2B5EF4-FFF2-40B4-BE49-F238E27FC236}">
                <a16:creationId xmlns:a16="http://schemas.microsoft.com/office/drawing/2014/main" id="{38132B02-B351-29EB-146B-FF835673B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925" y="2173706"/>
            <a:ext cx="7202877" cy="40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4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918-5133-4B1D-3779-4402D3A80E1C}"/>
              </a:ext>
            </a:extLst>
          </p:cNvPr>
          <p:cNvSpPr>
            <a:spLocks noGrp="1"/>
          </p:cNvSpPr>
          <p:nvPr>
            <p:ph type="title"/>
          </p:nvPr>
        </p:nvSpPr>
        <p:spPr/>
        <p:txBody>
          <a:bodyPr/>
          <a:lstStyle/>
          <a:p>
            <a:pPr algn="l"/>
            <a:r>
              <a:rPr lang="en-IN" b="1" i="0" dirty="0">
                <a:effectLst/>
                <a:latin typeface="Inter"/>
              </a:rPr>
              <a:t>Feature extraction</a:t>
            </a:r>
            <a:endParaRPr lang="en-US" b="1" i="0" dirty="0">
              <a:effectLst/>
              <a:latin typeface="Inter"/>
            </a:endParaRPr>
          </a:p>
        </p:txBody>
      </p:sp>
      <p:sp>
        <p:nvSpPr>
          <p:cNvPr id="3" name="Content Placeholder 2">
            <a:extLst>
              <a:ext uri="{FF2B5EF4-FFF2-40B4-BE49-F238E27FC236}">
                <a16:creationId xmlns:a16="http://schemas.microsoft.com/office/drawing/2014/main" id="{7B15E688-4A18-CD0E-9E2F-FFBDFF6BE6C0}"/>
              </a:ext>
            </a:extLst>
          </p:cNvPr>
          <p:cNvSpPr>
            <a:spLocks noGrp="1"/>
          </p:cNvSpPr>
          <p:nvPr>
            <p:ph idx="1"/>
          </p:nvPr>
        </p:nvSpPr>
        <p:spPr>
          <a:xfrm>
            <a:off x="581192" y="2180496"/>
            <a:ext cx="11029615" cy="2961549"/>
          </a:xfrm>
        </p:spPr>
        <p:txBody>
          <a:bodyPr/>
          <a:lstStyle/>
          <a:p>
            <a:r>
              <a:rPr lang="en-US" b="1" i="0" dirty="0">
                <a:effectLst/>
                <a:latin typeface="Inter"/>
              </a:rPr>
              <a:t>Feature extraction: </a:t>
            </a:r>
            <a:r>
              <a:rPr lang="en-US" b="0" i="0" dirty="0">
                <a:solidFill>
                  <a:srgbClr val="374151"/>
                </a:solidFill>
                <a:effectLst/>
                <a:latin typeface="Inter"/>
              </a:rPr>
              <a:t>Most conventional machine-learning techniques work on the features – generally numbers that describe a document in relation to the corpus that contains it – created by either Bag-of-Words, TF-IDF, or generic feature engineering such as document length, word polarity, and metadata (for instance, if the text has associated tags or scores). More recent techniques include Word2Vec, </a:t>
            </a:r>
            <a:r>
              <a:rPr lang="en-US" b="0" i="0" dirty="0" err="1">
                <a:solidFill>
                  <a:srgbClr val="374151"/>
                </a:solidFill>
                <a:effectLst/>
                <a:latin typeface="Inter"/>
              </a:rPr>
              <a:t>GLoVE</a:t>
            </a:r>
            <a:r>
              <a:rPr lang="en-US" b="0" i="0" dirty="0">
                <a:solidFill>
                  <a:srgbClr val="374151"/>
                </a:solidFill>
                <a:effectLst/>
                <a:latin typeface="Inter"/>
              </a:rPr>
              <a:t>, and learning the features during the training process of a neural network.</a:t>
            </a:r>
            <a:endParaRPr lang="en-IN" dirty="0"/>
          </a:p>
        </p:txBody>
      </p:sp>
    </p:spTree>
    <p:extLst>
      <p:ext uri="{BB962C8B-B14F-4D97-AF65-F5344CB8AC3E}">
        <p14:creationId xmlns:p14="http://schemas.microsoft.com/office/powerpoint/2010/main" val="12951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2BE7-3124-4709-FEA8-9193EA954F64}"/>
              </a:ext>
            </a:extLst>
          </p:cNvPr>
          <p:cNvSpPr>
            <a:spLocks noGrp="1"/>
          </p:cNvSpPr>
          <p:nvPr>
            <p:ph type="title"/>
          </p:nvPr>
        </p:nvSpPr>
        <p:spPr/>
        <p:txBody>
          <a:bodyPr/>
          <a:lstStyle/>
          <a:p>
            <a:r>
              <a:rPr lang="en-IN" b="1" i="0" dirty="0">
                <a:effectLst/>
                <a:latin typeface="Inter"/>
              </a:rPr>
              <a:t>Feature extraction</a:t>
            </a:r>
            <a:endParaRPr lang="en-IN" dirty="0"/>
          </a:p>
        </p:txBody>
      </p:sp>
      <p:sp>
        <p:nvSpPr>
          <p:cNvPr id="3" name="Content Placeholder 2">
            <a:extLst>
              <a:ext uri="{FF2B5EF4-FFF2-40B4-BE49-F238E27FC236}">
                <a16:creationId xmlns:a16="http://schemas.microsoft.com/office/drawing/2014/main" id="{D107A4D1-2728-1BA1-BECA-EE00A038F57F}"/>
              </a:ext>
            </a:extLst>
          </p:cNvPr>
          <p:cNvSpPr>
            <a:spLocks noGrp="1"/>
          </p:cNvSpPr>
          <p:nvPr>
            <p:ph idx="1"/>
          </p:nvPr>
        </p:nvSpPr>
        <p:spPr>
          <a:xfrm>
            <a:off x="581193" y="2180496"/>
            <a:ext cx="3942681" cy="3803209"/>
          </a:xfrm>
        </p:spPr>
        <p:txBody>
          <a:bodyPr>
            <a:normAutofit/>
          </a:bodyPr>
          <a:lstStyle/>
          <a:p>
            <a:r>
              <a:rPr lang="en-US" b="1" i="0" dirty="0">
                <a:solidFill>
                  <a:srgbClr val="374151"/>
                </a:solidFill>
                <a:effectLst/>
                <a:latin typeface="Inter"/>
              </a:rPr>
              <a:t>Bag-of-Words: </a:t>
            </a:r>
            <a:r>
              <a:rPr lang="en-US" b="0" i="0" dirty="0">
                <a:solidFill>
                  <a:srgbClr val="374151"/>
                </a:solidFill>
                <a:effectLst/>
                <a:latin typeface="Inter"/>
              </a:rPr>
              <a:t>Bag-of-Words counts the number of times each word or n-gram (combination of n words) appears in a document. For example, the figure shows, the Bag-of-Words model creates a numerical representation of the dataset based on how many of each word in the </a:t>
            </a:r>
            <a:r>
              <a:rPr lang="en-US" b="0" i="0" dirty="0" err="1">
                <a:solidFill>
                  <a:srgbClr val="374151"/>
                </a:solidFill>
                <a:effectLst/>
                <a:latin typeface="Inter"/>
              </a:rPr>
              <a:t>word_index</a:t>
            </a:r>
            <a:r>
              <a:rPr lang="en-US" b="0" i="0" dirty="0">
                <a:solidFill>
                  <a:srgbClr val="374151"/>
                </a:solidFill>
                <a:effectLst/>
                <a:latin typeface="Inter"/>
              </a:rPr>
              <a:t> occur in the document. </a:t>
            </a:r>
          </a:p>
          <a:p>
            <a:endParaRPr lang="en-IN" dirty="0"/>
          </a:p>
        </p:txBody>
      </p:sp>
      <p:pic>
        <p:nvPicPr>
          <p:cNvPr id="4098" name="Picture 2" descr="tokenizers bag of words nlp">
            <a:extLst>
              <a:ext uri="{FF2B5EF4-FFF2-40B4-BE49-F238E27FC236}">
                <a16:creationId xmlns:a16="http://schemas.microsoft.com/office/drawing/2014/main" id="{251DD91E-F8FA-4484-0757-A9C3BACA4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4" y="2349417"/>
            <a:ext cx="7033391" cy="396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43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2BE7-3124-4709-FEA8-9193EA954F64}"/>
              </a:ext>
            </a:extLst>
          </p:cNvPr>
          <p:cNvSpPr>
            <a:spLocks noGrp="1"/>
          </p:cNvSpPr>
          <p:nvPr>
            <p:ph type="title"/>
          </p:nvPr>
        </p:nvSpPr>
        <p:spPr/>
        <p:txBody>
          <a:bodyPr/>
          <a:lstStyle/>
          <a:p>
            <a:r>
              <a:rPr lang="en-IN" b="1" i="0" dirty="0">
                <a:effectLst/>
                <a:latin typeface="Inter"/>
              </a:rPr>
              <a:t>Feature extraction</a:t>
            </a:r>
            <a:endParaRPr lang="en-IN" dirty="0"/>
          </a:p>
        </p:txBody>
      </p:sp>
      <p:sp>
        <p:nvSpPr>
          <p:cNvPr id="3" name="Content Placeholder 2">
            <a:extLst>
              <a:ext uri="{FF2B5EF4-FFF2-40B4-BE49-F238E27FC236}">
                <a16:creationId xmlns:a16="http://schemas.microsoft.com/office/drawing/2014/main" id="{D107A4D1-2728-1BA1-BECA-EE00A038F57F}"/>
              </a:ext>
            </a:extLst>
          </p:cNvPr>
          <p:cNvSpPr>
            <a:spLocks noGrp="1"/>
          </p:cNvSpPr>
          <p:nvPr>
            <p:ph idx="1"/>
          </p:nvPr>
        </p:nvSpPr>
        <p:spPr>
          <a:xfrm>
            <a:off x="581193" y="2180496"/>
            <a:ext cx="4504154" cy="4332599"/>
          </a:xfrm>
        </p:spPr>
        <p:txBody>
          <a:bodyPr>
            <a:normAutofit lnSpcReduction="10000"/>
          </a:bodyPr>
          <a:lstStyle/>
          <a:p>
            <a:pPr algn="l">
              <a:buFont typeface="Arial" panose="020B0604020202020204" pitchFamily="34" charset="0"/>
              <a:buChar char="•"/>
            </a:pPr>
            <a:r>
              <a:rPr lang="en-US" b="1" i="0" dirty="0">
                <a:solidFill>
                  <a:srgbClr val="374151"/>
                </a:solidFill>
                <a:effectLst/>
                <a:latin typeface="Inter"/>
              </a:rPr>
              <a:t>Word2Vec</a:t>
            </a:r>
            <a:r>
              <a:rPr lang="en-US" b="0" i="0" dirty="0">
                <a:solidFill>
                  <a:srgbClr val="374151"/>
                </a:solidFill>
                <a:effectLst/>
                <a:latin typeface="Inter"/>
              </a:rPr>
              <a:t>, </a:t>
            </a:r>
            <a:r>
              <a:rPr lang="en-US" b="0" i="0" u="none" strike="noStrike" dirty="0">
                <a:solidFill>
                  <a:srgbClr val="374151"/>
                </a:solidFill>
                <a:effectLst/>
                <a:latin typeface="Inter"/>
                <a:hlinkClick r:id="rId3"/>
              </a:rPr>
              <a:t>introduced in 2013</a:t>
            </a:r>
            <a:r>
              <a:rPr lang="en-US" b="0" i="0" dirty="0">
                <a:solidFill>
                  <a:srgbClr val="374151"/>
                </a:solidFill>
                <a:effectLst/>
                <a:latin typeface="Inter"/>
              </a:rPr>
              <a:t>, uses a vanilla neural network to learn high-dimensional word embeddings from raw text. It comes in two variations: Skip-Gram, in which we try to predict surrounding words given a target word, and Continuous Bag-of-Words (CBOW), which tries to predict the target word from surrounding words. After discarding the final layer after training, these models take a word as input and output a word embedding that can be used as an input to many NLP tasks. Embeddings from Word2Vec capture context. If particular words appear in similar contexts, their embeddings will be similar.</a:t>
            </a:r>
          </a:p>
        </p:txBody>
      </p:sp>
      <p:pic>
        <p:nvPicPr>
          <p:cNvPr id="15364" name="Picture 4" descr="word2vec">
            <a:extLst>
              <a:ext uri="{FF2B5EF4-FFF2-40B4-BE49-F238E27FC236}">
                <a16:creationId xmlns:a16="http://schemas.microsoft.com/office/drawing/2014/main" id="{E9600063-2449-C7F4-16CE-ECF5C1D4D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622" y="2627856"/>
            <a:ext cx="6809874" cy="359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69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2BE7-3124-4709-FEA8-9193EA954F64}"/>
              </a:ext>
            </a:extLst>
          </p:cNvPr>
          <p:cNvSpPr>
            <a:spLocks noGrp="1"/>
          </p:cNvSpPr>
          <p:nvPr>
            <p:ph type="title"/>
          </p:nvPr>
        </p:nvSpPr>
        <p:spPr/>
        <p:txBody>
          <a:bodyPr/>
          <a:lstStyle/>
          <a:p>
            <a:r>
              <a:rPr lang="en-IN" b="1" i="0" dirty="0" err="1">
                <a:effectLst/>
                <a:latin typeface="Inter"/>
              </a:rPr>
              <a:t>Modeling</a:t>
            </a:r>
            <a:endParaRPr lang="en-IN" dirty="0"/>
          </a:p>
        </p:txBody>
      </p:sp>
      <p:sp>
        <p:nvSpPr>
          <p:cNvPr id="3" name="Content Placeholder 2">
            <a:extLst>
              <a:ext uri="{FF2B5EF4-FFF2-40B4-BE49-F238E27FC236}">
                <a16:creationId xmlns:a16="http://schemas.microsoft.com/office/drawing/2014/main" id="{D107A4D1-2728-1BA1-BECA-EE00A038F57F}"/>
              </a:ext>
            </a:extLst>
          </p:cNvPr>
          <p:cNvSpPr>
            <a:spLocks noGrp="1"/>
          </p:cNvSpPr>
          <p:nvPr>
            <p:ph idx="1"/>
          </p:nvPr>
        </p:nvSpPr>
        <p:spPr>
          <a:xfrm>
            <a:off x="581192" y="1900989"/>
            <a:ext cx="11113502" cy="4812632"/>
          </a:xfrm>
        </p:spPr>
        <p:txBody>
          <a:bodyPr>
            <a:normAutofit/>
          </a:bodyPr>
          <a:lstStyle/>
          <a:p>
            <a:pPr algn="l">
              <a:buFont typeface="Arial" panose="020B0604020202020204" pitchFamily="34" charset="0"/>
              <a:buChar char="•"/>
            </a:pPr>
            <a:r>
              <a:rPr lang="en-US" b="0" i="0" dirty="0">
                <a:solidFill>
                  <a:srgbClr val="374151"/>
                </a:solidFill>
                <a:effectLst/>
                <a:latin typeface="Inter"/>
              </a:rPr>
              <a:t>After data is preprocessed, it is fed into an NLP architecture that models the data to accomplish a variety of tasks.</a:t>
            </a:r>
          </a:p>
          <a:p>
            <a:pPr marL="742950" lvl="1" indent="-285750" algn="l">
              <a:buFont typeface="Arial" panose="020B0604020202020204" pitchFamily="34" charset="0"/>
              <a:buChar char="•"/>
            </a:pPr>
            <a:r>
              <a:rPr lang="en-US" b="0" i="0" dirty="0">
                <a:solidFill>
                  <a:srgbClr val="374151"/>
                </a:solidFill>
                <a:effectLst/>
                <a:latin typeface="Inter"/>
              </a:rPr>
              <a:t>Numerical features extracted by the techniques described above can be fed into various models depending on the task at hand. For example, for classification, the output from the TF-IDF vectorizer could be provided to logistic regression, naive Bayes, decision trees, or gradient boosted trees. Or, for named entity recognition, we can use hidden Markov models along with n-grams. </a:t>
            </a:r>
          </a:p>
          <a:p>
            <a:pPr marL="742950" lvl="1" indent="-285750" algn="l">
              <a:buFont typeface="Arial" panose="020B0604020202020204" pitchFamily="34" charset="0"/>
              <a:buChar char="•"/>
            </a:pPr>
            <a:r>
              <a:rPr lang="en-US" b="0" i="0" dirty="0">
                <a:solidFill>
                  <a:srgbClr val="374151"/>
                </a:solidFill>
                <a:effectLst/>
                <a:latin typeface="Inter"/>
              </a:rPr>
              <a:t>Deep </a:t>
            </a:r>
            <a:r>
              <a:rPr lang="en-US" b="0" i="0" u="none" strike="noStrike" dirty="0">
                <a:solidFill>
                  <a:srgbClr val="374151"/>
                </a:solidFill>
                <a:effectLst/>
                <a:latin typeface="Inter"/>
                <a:hlinkClick r:id="rId2"/>
              </a:rPr>
              <a:t>neural networks</a:t>
            </a:r>
            <a:r>
              <a:rPr lang="en-US" b="0" i="0" dirty="0">
                <a:solidFill>
                  <a:srgbClr val="374151"/>
                </a:solidFill>
                <a:effectLst/>
                <a:latin typeface="Inter"/>
              </a:rPr>
              <a:t> typically work without using extracted features, although we can still use TF-IDF or Bag-of-Words features as an input. </a:t>
            </a:r>
          </a:p>
          <a:p>
            <a:pPr marL="742950" lvl="1" indent="-285750" algn="l">
              <a:buFont typeface="Arial" panose="020B0604020202020204" pitchFamily="34" charset="0"/>
              <a:buChar char="•"/>
            </a:pPr>
            <a:r>
              <a:rPr lang="en-US" b="1" i="0" dirty="0">
                <a:solidFill>
                  <a:srgbClr val="374151"/>
                </a:solidFill>
                <a:effectLst/>
                <a:latin typeface="Inter"/>
              </a:rPr>
              <a:t>Language Models</a:t>
            </a:r>
            <a:r>
              <a:rPr lang="en-US" b="0" i="0" dirty="0">
                <a:solidFill>
                  <a:srgbClr val="374151"/>
                </a:solidFill>
                <a:effectLst/>
                <a:latin typeface="Inter"/>
              </a:rPr>
              <a:t>: In very basic terms, the objective of a language model is to predict the next word when given a stream of input words. Probabilistic models that use Markov assumption are one example:</a:t>
            </a:r>
          </a:p>
          <a:p>
            <a:pPr marL="742950" lvl="1" indent="-285750" algn="l">
              <a:buFont typeface="Arial" panose="020B0604020202020204" pitchFamily="34" charset="0"/>
              <a:buChar char="•"/>
            </a:pPr>
            <a:r>
              <a:rPr lang="en-IN" b="0" i="0" dirty="0">
                <a:solidFill>
                  <a:srgbClr val="374151"/>
                </a:solidFill>
                <a:effectLst/>
                <a:latin typeface="Inter"/>
              </a:rPr>
              <a:t>P(</a:t>
            </a:r>
            <a:r>
              <a:rPr lang="en-IN" b="0" i="0" dirty="0" err="1">
                <a:solidFill>
                  <a:srgbClr val="374151"/>
                </a:solidFill>
                <a:effectLst/>
                <a:latin typeface="Inter"/>
              </a:rPr>
              <a:t>W</a:t>
            </a:r>
            <a:r>
              <a:rPr lang="en-IN" b="0" i="0" baseline="-25000" dirty="0" err="1">
                <a:solidFill>
                  <a:srgbClr val="374151"/>
                </a:solidFill>
                <a:effectLst/>
                <a:latin typeface="Inter"/>
              </a:rPr>
              <a:t>n</a:t>
            </a:r>
            <a:r>
              <a:rPr lang="en-IN" b="0" i="0" dirty="0">
                <a:solidFill>
                  <a:srgbClr val="374151"/>
                </a:solidFill>
                <a:effectLst/>
                <a:latin typeface="Inter"/>
              </a:rPr>
              <a:t>)=P(W</a:t>
            </a:r>
            <a:r>
              <a:rPr lang="en-IN" b="0" i="0" baseline="-25000" dirty="0">
                <a:solidFill>
                  <a:srgbClr val="374151"/>
                </a:solidFill>
                <a:effectLst/>
                <a:latin typeface="Inter"/>
              </a:rPr>
              <a:t>n</a:t>
            </a:r>
            <a:r>
              <a:rPr lang="en-IN" b="0" i="0" dirty="0">
                <a:solidFill>
                  <a:srgbClr val="374151"/>
                </a:solidFill>
                <a:effectLst/>
                <a:latin typeface="Inter"/>
              </a:rPr>
              <a:t>|W</a:t>
            </a:r>
            <a:r>
              <a:rPr lang="en-IN" b="0" i="0" baseline="-25000" dirty="0">
                <a:solidFill>
                  <a:srgbClr val="374151"/>
                </a:solidFill>
                <a:effectLst/>
                <a:latin typeface="Inter"/>
              </a:rPr>
              <a:t>n−1</a:t>
            </a:r>
            <a:r>
              <a:rPr lang="en-IN" b="0" i="0" dirty="0">
                <a:solidFill>
                  <a:srgbClr val="374151"/>
                </a:solidFill>
                <a:effectLst/>
                <a:latin typeface="Inter"/>
              </a:rPr>
              <a:t>)</a:t>
            </a:r>
          </a:p>
          <a:p>
            <a:pPr marL="742950" lvl="1" indent="-285750" algn="l">
              <a:buFont typeface="Arial" panose="020B0604020202020204" pitchFamily="34" charset="0"/>
              <a:buChar char="•"/>
            </a:pPr>
            <a:r>
              <a:rPr lang="en-US" b="0" i="0" dirty="0">
                <a:solidFill>
                  <a:srgbClr val="374151"/>
                </a:solidFill>
                <a:effectLst/>
                <a:latin typeface="Inter"/>
              </a:rPr>
              <a:t>Deep learning is also used to create such language models. Deep-learning models take as input a word embedding and, at each time state, return the probability distribution of the next word as the probability for every word in the dictionary. Pre-trained language models learn the structure of a particular language by processing a large corpus, such as Wikipedia. They can then be fine-tuned for a particular task. For instance, BERT has been fine-tuned for tasks ranging from </a:t>
            </a:r>
            <a:r>
              <a:rPr lang="en-US" b="0" i="0" u="none" strike="noStrike" dirty="0">
                <a:effectLst/>
                <a:latin typeface="Inter"/>
                <a:hlinkClick r:id="rId3"/>
              </a:rPr>
              <a:t>fact-checking</a:t>
            </a:r>
            <a:r>
              <a:rPr lang="en-US" b="0" i="0" dirty="0">
                <a:solidFill>
                  <a:srgbClr val="374151"/>
                </a:solidFill>
                <a:effectLst/>
                <a:latin typeface="Inter"/>
              </a:rPr>
              <a:t> to </a:t>
            </a:r>
            <a:r>
              <a:rPr lang="en-US" b="0" i="0" u="none" strike="noStrike" dirty="0">
                <a:effectLst/>
                <a:latin typeface="Inter"/>
                <a:hlinkClick r:id="rId4"/>
              </a:rPr>
              <a:t>writing headlines</a:t>
            </a:r>
            <a:r>
              <a:rPr lang="en-US" b="0" i="0" dirty="0">
                <a:solidFill>
                  <a:srgbClr val="374151"/>
                </a:solidFill>
                <a:effectLst/>
                <a:latin typeface="Inter"/>
              </a:rPr>
              <a:t>.</a:t>
            </a:r>
          </a:p>
        </p:txBody>
      </p:sp>
    </p:spTree>
    <p:extLst>
      <p:ext uri="{BB962C8B-B14F-4D97-AF65-F5344CB8AC3E}">
        <p14:creationId xmlns:p14="http://schemas.microsoft.com/office/powerpoint/2010/main" val="83238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07BBEF-3D5C-7C84-EF89-931942FDAFB3}"/>
              </a:ext>
            </a:extLst>
          </p:cNvPr>
          <p:cNvSpPr>
            <a:spLocks noGrp="1"/>
          </p:cNvSpPr>
          <p:nvPr>
            <p:ph type="title"/>
          </p:nvPr>
        </p:nvSpPr>
        <p:spPr/>
        <p:txBody>
          <a:bodyPr>
            <a:normAutofit fontScale="90000"/>
          </a:bodyPr>
          <a:lstStyle/>
          <a:p>
            <a:r>
              <a:rPr lang="en-IN" b="1" i="0" dirty="0">
                <a:effectLst/>
                <a:latin typeface="Inter"/>
              </a:rPr>
              <a:t>Top Natural Language Processing (NLP) Techniques</a:t>
            </a:r>
            <a:br>
              <a:rPr lang="en-IN" b="1" i="0" dirty="0">
                <a:effectLst/>
                <a:latin typeface="Inter"/>
              </a:rPr>
            </a:br>
            <a:endParaRPr lang="en-IN" dirty="0"/>
          </a:p>
        </p:txBody>
      </p:sp>
      <p:sp>
        <p:nvSpPr>
          <p:cNvPr id="6" name="Text Placeholder 5">
            <a:extLst>
              <a:ext uri="{FF2B5EF4-FFF2-40B4-BE49-F238E27FC236}">
                <a16:creationId xmlns:a16="http://schemas.microsoft.com/office/drawing/2014/main" id="{4253045D-2BFB-5249-C15C-ADC74FDBE1E4}"/>
              </a:ext>
            </a:extLst>
          </p:cNvPr>
          <p:cNvSpPr>
            <a:spLocks noGrp="1"/>
          </p:cNvSpPr>
          <p:nvPr>
            <p:ph type="body" idx="1"/>
          </p:nvPr>
        </p:nvSpPr>
        <p:spPr/>
        <p:txBody>
          <a:bodyPr>
            <a:normAutofit fontScale="85000" lnSpcReduction="10000"/>
          </a:bodyPr>
          <a:lstStyle/>
          <a:p>
            <a:r>
              <a:rPr lang="en-US" b="0" i="0" dirty="0">
                <a:solidFill>
                  <a:srgbClr val="374151"/>
                </a:solidFill>
                <a:effectLst/>
                <a:latin typeface="Inter"/>
              </a:rPr>
              <a:t>Most of the NLP tasks discussed above can be modeled by a dozen or so general techniques. It’s helpful to think of these techniques in two categories: Traditional machine learning methods and deep learning methods. </a:t>
            </a:r>
            <a:endParaRPr lang="en-IN" dirty="0"/>
          </a:p>
        </p:txBody>
      </p:sp>
    </p:spTree>
    <p:extLst>
      <p:ext uri="{BB962C8B-B14F-4D97-AF65-F5344CB8AC3E}">
        <p14:creationId xmlns:p14="http://schemas.microsoft.com/office/powerpoint/2010/main" val="3727723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dirty="0"/>
              <a:t>Traditional Machine learning NLP techniques: </a:t>
            </a:r>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3" y="2180496"/>
            <a:ext cx="6140450" cy="4067904"/>
          </a:xfrm>
        </p:spPr>
        <p:txBody>
          <a:bodyPr/>
          <a:lstStyle/>
          <a:p>
            <a:pPr>
              <a:buFont typeface="Arial" panose="020B0604020202020204" pitchFamily="34" charset="0"/>
              <a:buChar char="•"/>
            </a:pPr>
            <a:r>
              <a:rPr lang="en-US" b="1" i="0" u="none" strike="noStrike" dirty="0">
                <a:solidFill>
                  <a:srgbClr val="374151"/>
                </a:solidFill>
                <a:effectLst/>
                <a:latin typeface="Inter"/>
                <a:hlinkClick r:id="rId2"/>
              </a:rPr>
              <a:t>Logistic regression</a:t>
            </a:r>
            <a:r>
              <a:rPr lang="en-US" b="0" i="0" dirty="0">
                <a:solidFill>
                  <a:srgbClr val="374151"/>
                </a:solidFill>
                <a:effectLst/>
                <a:latin typeface="Inter"/>
              </a:rPr>
              <a:t> is a supervised classification algorithm that aims to predict the probability that an event will occur based on some input. In NLP, logistic regression models can be applied to solve problems such as sentiment analysis, spam detection, and toxicity classification.</a:t>
            </a:r>
          </a:p>
          <a:p>
            <a:pPr>
              <a:buFont typeface="Arial" panose="020B0604020202020204" pitchFamily="34" charset="0"/>
              <a:buChar char="•"/>
            </a:pPr>
            <a:r>
              <a:rPr lang="en-US" b="1" i="0" u="none" strike="noStrike" dirty="0">
                <a:solidFill>
                  <a:srgbClr val="374151"/>
                </a:solidFill>
                <a:effectLst/>
                <a:latin typeface="Inter"/>
                <a:hlinkClick r:id="rId3"/>
              </a:rPr>
              <a:t>Naive Bayes</a:t>
            </a:r>
            <a:r>
              <a:rPr lang="en-US" b="0" i="0" dirty="0">
                <a:solidFill>
                  <a:srgbClr val="374151"/>
                </a:solidFill>
                <a:effectLst/>
                <a:latin typeface="Inter"/>
              </a:rPr>
              <a:t> is a supervised classification algorithm that finds the conditional probability distribution P(label | text) using the following Bayes formula:</a:t>
            </a:r>
          </a:p>
          <a:p>
            <a:pPr lvl="2">
              <a:buFont typeface="Arial" panose="020B0604020202020204" pitchFamily="34" charset="0"/>
              <a:buChar char="•"/>
            </a:pPr>
            <a:r>
              <a:rPr lang="en-IN" b="0" i="1" dirty="0">
                <a:solidFill>
                  <a:srgbClr val="374151"/>
                </a:solidFill>
                <a:effectLst/>
                <a:latin typeface="Inter"/>
              </a:rPr>
              <a:t>P(label | text) = P(label) x P(</a:t>
            </a:r>
            <a:r>
              <a:rPr lang="en-IN" b="0" i="1" dirty="0" err="1">
                <a:solidFill>
                  <a:srgbClr val="374151"/>
                </a:solidFill>
                <a:effectLst/>
                <a:latin typeface="Inter"/>
              </a:rPr>
              <a:t>text|label</a:t>
            </a:r>
            <a:r>
              <a:rPr lang="en-IN" b="0" i="1" dirty="0">
                <a:solidFill>
                  <a:srgbClr val="374151"/>
                </a:solidFill>
                <a:effectLst/>
                <a:latin typeface="Inter"/>
              </a:rPr>
              <a:t>) / P(text) </a:t>
            </a:r>
            <a:endParaRPr lang="en-IN" b="0" i="0" dirty="0">
              <a:solidFill>
                <a:srgbClr val="374151"/>
              </a:solidFill>
              <a:effectLst/>
              <a:latin typeface="Inter"/>
            </a:endParaRPr>
          </a:p>
          <a:p>
            <a:pPr>
              <a:buFont typeface="Arial" panose="020B0604020202020204" pitchFamily="34" charset="0"/>
              <a:buChar char="•"/>
            </a:pPr>
            <a:r>
              <a:rPr lang="en-US" b="1" i="0" u="none" strike="noStrike" dirty="0">
                <a:solidFill>
                  <a:srgbClr val="374151"/>
                </a:solidFill>
                <a:effectLst/>
                <a:latin typeface="Inter"/>
                <a:hlinkClick r:id="rId4"/>
              </a:rPr>
              <a:t>Decision trees</a:t>
            </a:r>
            <a:r>
              <a:rPr lang="en-US" b="0" i="0" dirty="0">
                <a:solidFill>
                  <a:srgbClr val="374151"/>
                </a:solidFill>
                <a:effectLst/>
                <a:latin typeface="Inter"/>
              </a:rPr>
              <a:t> are a class of supervised classification models that split the dataset based on different features to maximize</a:t>
            </a:r>
            <a:r>
              <a:rPr lang="en-US" b="0" i="0" u="none" strike="noStrike" dirty="0">
                <a:solidFill>
                  <a:srgbClr val="374151"/>
                </a:solidFill>
                <a:effectLst/>
                <a:latin typeface="Inter"/>
                <a:hlinkClick r:id="rId5"/>
              </a:rPr>
              <a:t> information gain</a:t>
            </a:r>
            <a:r>
              <a:rPr lang="en-US" b="0" i="0" dirty="0">
                <a:solidFill>
                  <a:srgbClr val="374151"/>
                </a:solidFill>
                <a:effectLst/>
                <a:latin typeface="Inter"/>
              </a:rPr>
              <a:t> in those splits.</a:t>
            </a:r>
          </a:p>
          <a:p>
            <a:pPr algn="l">
              <a:buFont typeface="Arial" panose="020B0604020202020204" pitchFamily="34" charset="0"/>
              <a:buChar char="•"/>
            </a:pPr>
            <a:endParaRPr lang="en-US" b="0" i="0" dirty="0">
              <a:solidFill>
                <a:srgbClr val="374151"/>
              </a:solidFill>
              <a:effectLst/>
              <a:latin typeface="Inter"/>
            </a:endParaRPr>
          </a:p>
        </p:txBody>
      </p:sp>
      <p:pic>
        <p:nvPicPr>
          <p:cNvPr id="5122" name="Picture 2" descr="decision tree NLP techniques">
            <a:extLst>
              <a:ext uri="{FF2B5EF4-FFF2-40B4-BE49-F238E27FC236}">
                <a16:creationId xmlns:a16="http://schemas.microsoft.com/office/drawing/2014/main" id="{F1F43957-F3C7-21ED-82FF-F5EE0B4E9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353" y="2468877"/>
            <a:ext cx="5310110" cy="29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99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dirty="0"/>
              <a:t>Traditional Machine learning NLP techniques</a:t>
            </a:r>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3" y="2180496"/>
            <a:ext cx="5514807" cy="4067904"/>
          </a:xfrm>
        </p:spPr>
        <p:txBody>
          <a:bodyPr>
            <a:normAutofit fontScale="77500" lnSpcReduction="20000"/>
          </a:bodyPr>
          <a:lstStyle/>
          <a:p>
            <a:pPr algn="l">
              <a:buFont typeface="Arial" panose="020B0604020202020204" pitchFamily="34" charset="0"/>
              <a:buChar char="•"/>
            </a:pPr>
            <a:r>
              <a:rPr lang="en-US" b="1" i="0" u="none" strike="noStrike" dirty="0">
                <a:solidFill>
                  <a:srgbClr val="374151"/>
                </a:solidFill>
                <a:effectLst/>
                <a:latin typeface="Inter"/>
                <a:hlinkClick r:id="rId2"/>
              </a:rPr>
              <a:t>Hidden Markov models</a:t>
            </a:r>
            <a:r>
              <a:rPr lang="en-US" b="1" i="0" dirty="0">
                <a:solidFill>
                  <a:srgbClr val="374151"/>
                </a:solidFill>
                <a:effectLst/>
                <a:latin typeface="Inter"/>
              </a:rPr>
              <a:t>: </a:t>
            </a:r>
            <a:r>
              <a:rPr lang="en-US" b="0" i="0" dirty="0">
                <a:solidFill>
                  <a:srgbClr val="374151"/>
                </a:solidFill>
                <a:effectLst/>
                <a:latin typeface="Inter"/>
              </a:rPr>
              <a:t>Markov models are probabilistic models that decide the next state of a system based on the current state. For example, in NLP, we might suggest the next word based on the previous word. We can model this as a Markov model where we might find the transition probabilities of going from word1 to word2, that is, P(word1|word2). Then we can use a product of these transition probabilities to find the probability of a sentence. The hidden Markov model (HMM) is a probabilistic modeling technique that introduces a hidden state to the Markov model. A hidden state is a property of the data that isn’t directly observed. HMMs are used for part-of-speech (POS) tagging where the words of a sentence are the observed states and the POS tags are the hidden states. The HMM adds a concept called emission probability; the probability of an observation given a hidden state. In the prior example, this is the probability of a word, given its POS tag. HMMs assume that this probability can be reversed: Given a sentence, we can calculate the part-of-speech tag from each word based on both how likely a word was to have a certain part-of-speech tag and the probability that a particular part-of-speech tag follows the part-of-speech tag assigned to the previous word. In practice, this is solved using the Viterbi algorithm.</a:t>
            </a:r>
          </a:p>
        </p:txBody>
      </p:sp>
      <p:pic>
        <p:nvPicPr>
          <p:cNvPr id="6146" name="Picture 2" descr="hidden markov models illustration">
            <a:extLst>
              <a:ext uri="{FF2B5EF4-FFF2-40B4-BE49-F238E27FC236}">
                <a16:creationId xmlns:a16="http://schemas.microsoft.com/office/drawing/2014/main" id="{5B08854F-432F-F5F1-329D-C5CFAC3ED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019" y="2598070"/>
            <a:ext cx="5756990" cy="324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68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5AA2-5A0C-9364-7604-807197CE0254}"/>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8E06EF8-86F3-F4F1-C738-6141583A6C82}"/>
              </a:ext>
            </a:extLst>
          </p:cNvPr>
          <p:cNvSpPr>
            <a:spLocks noGrp="1"/>
          </p:cNvSpPr>
          <p:nvPr>
            <p:ph idx="1"/>
          </p:nvPr>
        </p:nvSpPr>
        <p:spPr>
          <a:xfrm>
            <a:off x="581192" y="2477541"/>
            <a:ext cx="11029615" cy="3678303"/>
          </a:xfrm>
        </p:spPr>
        <p:txBody>
          <a:bodyPr/>
          <a:lstStyle/>
          <a:p>
            <a:r>
              <a:rPr lang="en-US" dirty="0"/>
              <a:t>Introduction</a:t>
            </a:r>
          </a:p>
          <a:p>
            <a:r>
              <a:rPr lang="en-IN" dirty="0"/>
              <a:t>What NLP consists of</a:t>
            </a:r>
          </a:p>
          <a:p>
            <a:r>
              <a:rPr lang="en-IN" dirty="0"/>
              <a:t>Process for creating ML NLP Models</a:t>
            </a:r>
          </a:p>
          <a:p>
            <a:r>
              <a:rPr lang="en-IN" dirty="0"/>
              <a:t>Techniques used for Training the Models</a:t>
            </a:r>
          </a:p>
          <a:p>
            <a:r>
              <a:rPr lang="en-IN" dirty="0"/>
              <a:t>How GPT model Works</a:t>
            </a:r>
          </a:p>
          <a:p>
            <a:r>
              <a:rPr lang="en-IN" dirty="0"/>
              <a:t>Creating and Demonstrating Rule Based Chatbots</a:t>
            </a:r>
          </a:p>
          <a:p>
            <a:r>
              <a:rPr lang="en-IN" dirty="0"/>
              <a:t>Demonstrating Prebuilt Generative Models</a:t>
            </a:r>
          </a:p>
          <a:p>
            <a:endParaRPr lang="en-IN" dirty="0"/>
          </a:p>
        </p:txBody>
      </p:sp>
    </p:spTree>
    <p:extLst>
      <p:ext uri="{BB962C8B-B14F-4D97-AF65-F5344CB8AC3E}">
        <p14:creationId xmlns:p14="http://schemas.microsoft.com/office/powerpoint/2010/main" val="167580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b="1" i="0" dirty="0">
                <a:effectLst/>
                <a:latin typeface="Inter"/>
              </a:rPr>
              <a:t>Deep learning NLP Techniques</a:t>
            </a:r>
            <a:endParaRPr lang="en-IN" dirty="0"/>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4" y="2180496"/>
            <a:ext cx="4592386" cy="4067904"/>
          </a:xfrm>
        </p:spPr>
        <p:txBody>
          <a:bodyPr>
            <a:normAutofit/>
          </a:bodyPr>
          <a:lstStyle/>
          <a:p>
            <a:pPr algn="l">
              <a:buFont typeface="Arial" panose="020B0604020202020204" pitchFamily="34" charset="0"/>
              <a:buChar char="•"/>
            </a:pPr>
            <a:r>
              <a:rPr lang="en-US" b="1" i="0" u="none" strike="noStrike" dirty="0">
                <a:solidFill>
                  <a:srgbClr val="374151"/>
                </a:solidFill>
                <a:effectLst/>
                <a:latin typeface="Inter"/>
                <a:hlinkClick r:id="rId2"/>
              </a:rPr>
              <a:t>Convolutional Neural Network</a:t>
            </a:r>
            <a:r>
              <a:rPr lang="en-US" b="1" i="0" dirty="0">
                <a:solidFill>
                  <a:srgbClr val="374151"/>
                </a:solidFill>
                <a:effectLst/>
                <a:latin typeface="Inter"/>
              </a:rPr>
              <a:t> (CNN):</a:t>
            </a:r>
            <a:r>
              <a:rPr lang="en-US" b="0" i="0" dirty="0">
                <a:solidFill>
                  <a:srgbClr val="374151"/>
                </a:solidFill>
                <a:effectLst/>
                <a:latin typeface="Inter"/>
              </a:rPr>
              <a:t> The idea of using a CNN to classify text was first presented in the paper “</a:t>
            </a:r>
            <a:r>
              <a:rPr lang="en-US" b="0" i="0" u="none" strike="noStrike" dirty="0">
                <a:solidFill>
                  <a:srgbClr val="374151"/>
                </a:solidFill>
                <a:effectLst/>
                <a:latin typeface="Inter"/>
                <a:hlinkClick r:id="rId3"/>
              </a:rPr>
              <a:t>Convolutional Neural Networks for Sentence Classification</a:t>
            </a:r>
            <a:r>
              <a:rPr lang="en-US" b="0" i="0" dirty="0">
                <a:solidFill>
                  <a:srgbClr val="374151"/>
                </a:solidFill>
                <a:effectLst/>
                <a:latin typeface="Inter"/>
              </a:rPr>
              <a:t>” by Yoon Kim. The central intuition is to see a document as an image. However, instead of pixels, the input is sentences or documents represented as a matrix of words.</a:t>
            </a:r>
          </a:p>
        </p:txBody>
      </p:sp>
      <p:pic>
        <p:nvPicPr>
          <p:cNvPr id="7170" name="Picture 2" descr="convolutional neural network based text classification">
            <a:extLst>
              <a:ext uri="{FF2B5EF4-FFF2-40B4-BE49-F238E27FC236}">
                <a16:creationId xmlns:a16="http://schemas.microsoft.com/office/drawing/2014/main" id="{87EF6519-2FF4-D840-C104-E5C78F7D9A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15"/>
          <a:stretch/>
        </p:blipFill>
        <p:spPr bwMode="auto">
          <a:xfrm>
            <a:off x="5173581" y="2325113"/>
            <a:ext cx="6840620" cy="398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08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b="1" i="0" dirty="0">
                <a:effectLst/>
                <a:latin typeface="Inter"/>
              </a:rPr>
              <a:t>Deep learning NLP Techniques</a:t>
            </a:r>
            <a:endParaRPr lang="en-IN" dirty="0"/>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2" y="2180495"/>
            <a:ext cx="4592386" cy="4396768"/>
          </a:xfrm>
        </p:spPr>
        <p:txBody>
          <a:bodyPr>
            <a:normAutofit fontScale="85000" lnSpcReduction="10000"/>
          </a:bodyPr>
          <a:lstStyle/>
          <a:p>
            <a:pPr algn="l">
              <a:buFont typeface="Arial" panose="020B0604020202020204" pitchFamily="34" charset="0"/>
              <a:buChar char="•"/>
            </a:pPr>
            <a:r>
              <a:rPr lang="en-US" b="1" i="0" u="none" strike="noStrike" dirty="0">
                <a:solidFill>
                  <a:srgbClr val="374151"/>
                </a:solidFill>
                <a:effectLst/>
                <a:latin typeface="Inter"/>
                <a:hlinkClick r:id="rId2"/>
              </a:rPr>
              <a:t>Recurrent Neural Network (RNN)</a:t>
            </a:r>
            <a:r>
              <a:rPr lang="en-US" b="0" i="0" dirty="0">
                <a:solidFill>
                  <a:srgbClr val="374151"/>
                </a:solidFill>
                <a:effectLst/>
                <a:latin typeface="Inter"/>
              </a:rPr>
              <a:t>: Many techniques for text classification that use deep learning process words in close proximity using n-grams or a window (CNNs). They can see “New York” as a single instance. However, they can’t capture the context provided by a particular text sequence. They don’t learn the sequential structure of the data, where every word is dependent on the previous word or a word in the previous sentence. </a:t>
            </a:r>
            <a:r>
              <a:rPr lang="en-US" b="0" i="0" dirty="0">
                <a:solidFill>
                  <a:srgbClr val="374151"/>
                </a:solidFill>
                <a:effectLst/>
                <a:highlight>
                  <a:srgbClr val="FFFF00"/>
                </a:highlight>
                <a:latin typeface="Inter"/>
              </a:rPr>
              <a:t>RNNs remember previous information using hidden states and connect it to the current task</a:t>
            </a:r>
            <a:r>
              <a:rPr lang="en-US" b="0" i="0" dirty="0">
                <a:solidFill>
                  <a:srgbClr val="374151"/>
                </a:solidFill>
                <a:effectLst/>
                <a:latin typeface="Inter"/>
              </a:rPr>
              <a:t>. The architectures known as Gated Recurrent Unit (GRU) and long short-term memory (LSTM) are types of RNNs designed to remember information for an extended period. Moreover, the bidirectional LSTM/GRU keeps contextual information in both directions, which is helpful in text classification. RNNs have also been used to </a:t>
            </a:r>
            <a:r>
              <a:rPr lang="en-US" b="0" i="0" u="none" strike="noStrike" dirty="0">
                <a:solidFill>
                  <a:srgbClr val="374151"/>
                </a:solidFill>
                <a:effectLst/>
                <a:latin typeface="Inter"/>
                <a:hlinkClick r:id="rId3"/>
              </a:rPr>
              <a:t>generate mathematical proofs</a:t>
            </a:r>
            <a:r>
              <a:rPr lang="en-US" b="0" i="0" dirty="0">
                <a:solidFill>
                  <a:srgbClr val="374151"/>
                </a:solidFill>
                <a:effectLst/>
                <a:latin typeface="Inter"/>
              </a:rPr>
              <a:t> and </a:t>
            </a:r>
            <a:r>
              <a:rPr lang="en-US" b="0" i="0" u="none" strike="noStrike" dirty="0">
                <a:solidFill>
                  <a:srgbClr val="374151"/>
                </a:solidFill>
                <a:effectLst/>
                <a:latin typeface="Inter"/>
                <a:hlinkClick r:id="rId4"/>
              </a:rPr>
              <a:t>translate human thoughts</a:t>
            </a:r>
            <a:r>
              <a:rPr lang="en-US" b="0" i="0" dirty="0">
                <a:solidFill>
                  <a:srgbClr val="374151"/>
                </a:solidFill>
                <a:effectLst/>
                <a:latin typeface="Inter"/>
              </a:rPr>
              <a:t> into words. </a:t>
            </a:r>
          </a:p>
        </p:txBody>
      </p:sp>
      <p:pic>
        <p:nvPicPr>
          <p:cNvPr id="8194" name="Picture 2" descr="recurrent neural network illustration">
            <a:extLst>
              <a:ext uri="{FF2B5EF4-FFF2-40B4-BE49-F238E27FC236}">
                <a16:creationId xmlns:a16="http://schemas.microsoft.com/office/drawing/2014/main" id="{C6F01181-896C-53D7-A569-6B38997D4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0464" y="2441419"/>
            <a:ext cx="6293176" cy="354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4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b="1" i="0" dirty="0">
                <a:effectLst/>
                <a:latin typeface="Inter"/>
              </a:rPr>
              <a:t>Deep learning NLP Techniques</a:t>
            </a:r>
            <a:endParaRPr lang="en-IN" dirty="0"/>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2" y="2180495"/>
            <a:ext cx="4592386" cy="4396768"/>
          </a:xfrm>
        </p:spPr>
        <p:txBody>
          <a:bodyPr>
            <a:normAutofit/>
          </a:bodyPr>
          <a:lstStyle/>
          <a:p>
            <a:pPr algn="l">
              <a:buFont typeface="Arial" panose="020B0604020202020204" pitchFamily="34" charset="0"/>
              <a:buChar char="•"/>
            </a:pPr>
            <a:r>
              <a:rPr lang="en-US" b="1" i="0" u="none" strike="noStrike" dirty="0">
                <a:solidFill>
                  <a:srgbClr val="374151"/>
                </a:solidFill>
                <a:effectLst/>
                <a:latin typeface="Inter"/>
                <a:hlinkClick r:id="rId2"/>
              </a:rPr>
              <a:t>Autoencoders</a:t>
            </a:r>
            <a:r>
              <a:rPr lang="en-US" b="0" i="0" dirty="0">
                <a:solidFill>
                  <a:srgbClr val="374151"/>
                </a:solidFill>
                <a:effectLst/>
                <a:latin typeface="Inter"/>
              </a:rPr>
              <a:t> are deep learning encoder-decoders that approximate a mapping from X to X, i.e., input=output. They first compress the input features into a lower-dimensional representation (sometimes called a latent code, latent vector, or latent representation) and learn to reconstruct the input. The representation vector can be used as input to a separate model, so this technique can be used for dimensionality reduction. Among specialists in many other fields, geneticists have applied autoencoders to </a:t>
            </a:r>
            <a:r>
              <a:rPr lang="en-US" b="0" i="0" u="none" strike="noStrike" dirty="0">
                <a:solidFill>
                  <a:srgbClr val="374151"/>
                </a:solidFill>
                <a:effectLst/>
                <a:latin typeface="Inter"/>
                <a:hlinkClick r:id="rId3"/>
              </a:rPr>
              <a:t>spot mutations associated with diseases</a:t>
            </a:r>
            <a:r>
              <a:rPr lang="en-US" b="0" i="0" dirty="0">
                <a:solidFill>
                  <a:srgbClr val="374151"/>
                </a:solidFill>
                <a:effectLst/>
                <a:latin typeface="Inter"/>
              </a:rPr>
              <a:t> in amino acid sequences. </a:t>
            </a:r>
          </a:p>
        </p:txBody>
      </p:sp>
      <p:pic>
        <p:nvPicPr>
          <p:cNvPr id="9218" name="Picture 2" descr="auto-encoder">
            <a:extLst>
              <a:ext uri="{FF2B5EF4-FFF2-40B4-BE49-F238E27FC236}">
                <a16:creationId xmlns:a16="http://schemas.microsoft.com/office/drawing/2014/main" id="{582C4F3F-6F17-3C8B-B4A9-18D3B23D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441" y="2638174"/>
            <a:ext cx="6385145" cy="35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691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b="1" i="0" dirty="0">
                <a:effectLst/>
                <a:latin typeface="Inter"/>
              </a:rPr>
              <a:t>Deep learning NLP Techniques</a:t>
            </a:r>
            <a:endParaRPr lang="en-IN" dirty="0"/>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2" y="2180495"/>
            <a:ext cx="4592386" cy="4396768"/>
          </a:xfrm>
        </p:spPr>
        <p:txBody>
          <a:bodyPr>
            <a:normAutofit/>
          </a:bodyPr>
          <a:lstStyle/>
          <a:p>
            <a:pPr algn="l">
              <a:buFont typeface="Arial" panose="020B0604020202020204" pitchFamily="34" charset="0"/>
              <a:buChar char="•"/>
            </a:pPr>
            <a:r>
              <a:rPr lang="en-US" b="1" i="0" u="none" strike="noStrike" dirty="0">
                <a:solidFill>
                  <a:srgbClr val="374151"/>
                </a:solidFill>
                <a:effectLst/>
                <a:latin typeface="Inter"/>
                <a:hlinkClick r:id="rId3"/>
              </a:rPr>
              <a:t>Encoder-decoder sequence-to-sequence</a:t>
            </a:r>
            <a:r>
              <a:rPr lang="en-US" b="1" i="0" dirty="0">
                <a:solidFill>
                  <a:srgbClr val="374151"/>
                </a:solidFill>
                <a:effectLst/>
                <a:latin typeface="Inter"/>
              </a:rPr>
              <a:t>: </a:t>
            </a:r>
            <a:r>
              <a:rPr lang="en-US" b="0" i="0" dirty="0">
                <a:solidFill>
                  <a:srgbClr val="374151"/>
                </a:solidFill>
                <a:effectLst/>
                <a:latin typeface="Inter"/>
              </a:rPr>
              <a:t>The encoder-decoder seq2seq architecture is an adaptation to autoencoders specialized for translation, summarization, and similar tasks. The encoder encapsulates the information in a text into an encoded vector. Unlike an autoencoder, instead of reconstructing the input from the encoded vector, the decoder’s task is to generate a different desired output, like a translation or summary. </a:t>
            </a:r>
          </a:p>
        </p:txBody>
      </p:sp>
      <p:pic>
        <p:nvPicPr>
          <p:cNvPr id="10242" name="Picture 2" descr="seq2seq illustration">
            <a:extLst>
              <a:ext uri="{FF2B5EF4-FFF2-40B4-BE49-F238E27FC236}">
                <a16:creationId xmlns:a16="http://schemas.microsoft.com/office/drawing/2014/main" id="{CB60BDE8-ACAD-C7E6-F945-CF017A746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4419" y="2758490"/>
            <a:ext cx="6029273" cy="339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6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CEDD0-5E7D-39B0-3F19-50F5890788B2}"/>
              </a:ext>
            </a:extLst>
          </p:cNvPr>
          <p:cNvSpPr>
            <a:spLocks noGrp="1"/>
          </p:cNvSpPr>
          <p:nvPr>
            <p:ph type="title"/>
          </p:nvPr>
        </p:nvSpPr>
        <p:spPr/>
        <p:txBody>
          <a:bodyPr/>
          <a:lstStyle/>
          <a:p>
            <a:r>
              <a:rPr lang="en-IN" b="1" i="0" dirty="0">
                <a:effectLst/>
                <a:latin typeface="Inter"/>
              </a:rPr>
              <a:t>Deep learning NLP Techniques</a:t>
            </a:r>
            <a:endParaRPr lang="en-IN" dirty="0"/>
          </a:p>
        </p:txBody>
      </p:sp>
      <p:sp>
        <p:nvSpPr>
          <p:cNvPr id="5" name="Content Placeholder 4">
            <a:extLst>
              <a:ext uri="{FF2B5EF4-FFF2-40B4-BE49-F238E27FC236}">
                <a16:creationId xmlns:a16="http://schemas.microsoft.com/office/drawing/2014/main" id="{1EC2AADF-5B84-106C-044D-210217A8F4E7}"/>
              </a:ext>
            </a:extLst>
          </p:cNvPr>
          <p:cNvSpPr>
            <a:spLocks noGrp="1"/>
          </p:cNvSpPr>
          <p:nvPr>
            <p:ph idx="1"/>
          </p:nvPr>
        </p:nvSpPr>
        <p:spPr>
          <a:xfrm>
            <a:off x="581191" y="2180495"/>
            <a:ext cx="5218029" cy="4396768"/>
          </a:xfrm>
        </p:spPr>
        <p:txBody>
          <a:bodyPr>
            <a:normAutofit/>
          </a:bodyPr>
          <a:lstStyle/>
          <a:p>
            <a:pPr algn="l">
              <a:buFont typeface="Arial" panose="020B0604020202020204" pitchFamily="34" charset="0"/>
              <a:buChar char="•"/>
            </a:pPr>
            <a:r>
              <a:rPr lang="en-US" sz="1600" b="1" i="0" u="none" strike="noStrike" dirty="0">
                <a:solidFill>
                  <a:srgbClr val="374151"/>
                </a:solidFill>
                <a:effectLst/>
                <a:latin typeface="Inter"/>
                <a:hlinkClick r:id="rId3"/>
              </a:rPr>
              <a:t>Transformers</a:t>
            </a:r>
            <a:r>
              <a:rPr lang="en-US" sz="1600" b="1" i="0" dirty="0">
                <a:solidFill>
                  <a:srgbClr val="374151"/>
                </a:solidFill>
                <a:effectLst/>
                <a:latin typeface="Inter"/>
              </a:rPr>
              <a:t>: </a:t>
            </a:r>
            <a:r>
              <a:rPr lang="en-US" sz="1600" b="0" i="0" dirty="0">
                <a:solidFill>
                  <a:srgbClr val="374151"/>
                </a:solidFill>
                <a:effectLst/>
                <a:latin typeface="Inter"/>
              </a:rPr>
              <a:t>The transformer, a model architecture first described in the 2017 paper “</a:t>
            </a:r>
            <a:r>
              <a:rPr lang="en-US" sz="1600" b="0" i="0" u="none" strike="noStrike" dirty="0">
                <a:solidFill>
                  <a:srgbClr val="374151"/>
                </a:solidFill>
                <a:effectLst/>
                <a:latin typeface="Inter"/>
                <a:hlinkClick r:id="rId4"/>
              </a:rPr>
              <a:t>Attention Is All You Need</a:t>
            </a:r>
            <a:r>
              <a:rPr lang="en-US" sz="1600" b="0" i="0" dirty="0">
                <a:solidFill>
                  <a:srgbClr val="374151"/>
                </a:solidFill>
                <a:effectLst/>
                <a:latin typeface="Inter"/>
              </a:rPr>
              <a:t>” (Vaswani, </a:t>
            </a:r>
            <a:r>
              <a:rPr lang="en-US" sz="1600" b="0" i="0" dirty="0" err="1">
                <a:solidFill>
                  <a:srgbClr val="374151"/>
                </a:solidFill>
                <a:effectLst/>
                <a:latin typeface="Inter"/>
              </a:rPr>
              <a:t>Shazeer</a:t>
            </a:r>
            <a:r>
              <a:rPr lang="en-US" sz="1600" b="0" i="0" dirty="0">
                <a:solidFill>
                  <a:srgbClr val="374151"/>
                </a:solidFill>
                <a:effectLst/>
                <a:latin typeface="Inter"/>
              </a:rPr>
              <a:t>, Parmar, et al.), forgoes recurrence and instead relies entirely on a self-attention mechanism to draw global dependencies between input and output. Since this mechanism processes all words at once (instead of one at a time) that decreases training speed and inference cost compared to RNNs, especially since it is parallelizable. The transformer architecture has revolutionized NLP in recent years, leading to models including </a:t>
            </a:r>
            <a:r>
              <a:rPr lang="en-US" sz="1600" b="0" i="0" u="none" strike="noStrike" dirty="0">
                <a:solidFill>
                  <a:srgbClr val="374151"/>
                </a:solidFill>
                <a:effectLst/>
                <a:latin typeface="Inter"/>
                <a:hlinkClick r:id="rId5"/>
              </a:rPr>
              <a:t>BLOOM</a:t>
            </a:r>
            <a:r>
              <a:rPr lang="en-US" sz="1600" b="0" i="0" dirty="0">
                <a:solidFill>
                  <a:srgbClr val="374151"/>
                </a:solidFill>
                <a:effectLst/>
                <a:latin typeface="Inter"/>
              </a:rPr>
              <a:t>, </a:t>
            </a:r>
            <a:r>
              <a:rPr lang="en-US" sz="1600" b="0" i="0" u="none" strike="noStrike" dirty="0">
                <a:solidFill>
                  <a:srgbClr val="374151"/>
                </a:solidFill>
                <a:effectLst/>
                <a:latin typeface="Inter"/>
                <a:hlinkClick r:id="rId6"/>
              </a:rPr>
              <a:t>Jurassic-X</a:t>
            </a:r>
            <a:r>
              <a:rPr lang="en-US" sz="1600" b="0" i="0" dirty="0">
                <a:solidFill>
                  <a:srgbClr val="374151"/>
                </a:solidFill>
                <a:effectLst/>
                <a:latin typeface="Inter"/>
              </a:rPr>
              <a:t>, and </a:t>
            </a:r>
            <a:r>
              <a:rPr lang="en-US" sz="1600" b="0" i="0" u="none" strike="noStrike" dirty="0">
                <a:solidFill>
                  <a:srgbClr val="374151"/>
                </a:solidFill>
                <a:effectLst/>
                <a:latin typeface="Inter"/>
                <a:hlinkClick r:id="rId7"/>
              </a:rPr>
              <a:t>Turing-NLG</a:t>
            </a:r>
            <a:r>
              <a:rPr lang="en-US" sz="1600" b="0" i="0" dirty="0">
                <a:solidFill>
                  <a:srgbClr val="374151"/>
                </a:solidFill>
                <a:effectLst/>
                <a:latin typeface="Inter"/>
              </a:rPr>
              <a:t>. It has also been successfully applied to a variety of different </a:t>
            </a:r>
            <a:r>
              <a:rPr lang="en-US" sz="1600" b="0" i="0" u="none" strike="noStrike" dirty="0">
                <a:solidFill>
                  <a:srgbClr val="374151"/>
                </a:solidFill>
                <a:effectLst/>
                <a:latin typeface="Inter"/>
                <a:hlinkClick r:id="rId8"/>
              </a:rPr>
              <a:t>vision tasks</a:t>
            </a:r>
            <a:r>
              <a:rPr lang="en-US" sz="1600" b="0" i="0" dirty="0">
                <a:solidFill>
                  <a:srgbClr val="374151"/>
                </a:solidFill>
                <a:effectLst/>
                <a:latin typeface="Inter"/>
              </a:rPr>
              <a:t>, including making </a:t>
            </a:r>
            <a:r>
              <a:rPr lang="en-US" sz="1600" b="0" i="0" u="none" strike="noStrike" dirty="0">
                <a:solidFill>
                  <a:srgbClr val="374151"/>
                </a:solidFill>
                <a:effectLst/>
                <a:latin typeface="Inter"/>
                <a:hlinkClick r:id="rId9"/>
              </a:rPr>
              <a:t>3D images</a:t>
            </a:r>
            <a:r>
              <a:rPr lang="en-US" sz="1600" b="0" i="0" dirty="0">
                <a:solidFill>
                  <a:srgbClr val="374151"/>
                </a:solidFill>
                <a:effectLst/>
                <a:latin typeface="Inter"/>
              </a:rPr>
              <a:t>.</a:t>
            </a:r>
          </a:p>
        </p:txBody>
      </p:sp>
      <p:pic>
        <p:nvPicPr>
          <p:cNvPr id="11266" name="Picture 2" descr="encoder-decoder transformer">
            <a:extLst>
              <a:ext uri="{FF2B5EF4-FFF2-40B4-BE49-F238E27FC236}">
                <a16:creationId xmlns:a16="http://schemas.microsoft.com/office/drawing/2014/main" id="{EC59A540-086E-7D60-145D-52C45CB5384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627" t="11980" r="28391" b="7277"/>
          <a:stretch/>
        </p:blipFill>
        <p:spPr bwMode="auto">
          <a:xfrm>
            <a:off x="6472989" y="1888528"/>
            <a:ext cx="4706653" cy="476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996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BAAC-36D6-421B-A5A8-332E69FF0656}"/>
              </a:ext>
            </a:extLst>
          </p:cNvPr>
          <p:cNvSpPr>
            <a:spLocks noGrp="1"/>
          </p:cNvSpPr>
          <p:nvPr>
            <p:ph type="title"/>
          </p:nvPr>
        </p:nvSpPr>
        <p:spPr/>
        <p:txBody>
          <a:bodyPr/>
          <a:lstStyle/>
          <a:p>
            <a:r>
              <a:rPr lang="en-IN" dirty="0"/>
              <a:t>Transformers</a:t>
            </a:r>
          </a:p>
        </p:txBody>
      </p:sp>
      <p:sp>
        <p:nvSpPr>
          <p:cNvPr id="3" name="Content Placeholder 2">
            <a:extLst>
              <a:ext uri="{FF2B5EF4-FFF2-40B4-BE49-F238E27FC236}">
                <a16:creationId xmlns:a16="http://schemas.microsoft.com/office/drawing/2014/main" id="{311AD126-9C80-F58E-A7A0-D7353E57CFA2}"/>
              </a:ext>
            </a:extLst>
          </p:cNvPr>
          <p:cNvSpPr>
            <a:spLocks noGrp="1"/>
          </p:cNvSpPr>
          <p:nvPr>
            <p:ph idx="1"/>
          </p:nvPr>
        </p:nvSpPr>
        <p:spPr>
          <a:xfrm>
            <a:off x="581191" y="1957137"/>
            <a:ext cx="7439861" cy="4716379"/>
          </a:xfrm>
        </p:spPr>
        <p:txBody>
          <a:bodyPr>
            <a:normAutofit fontScale="70000" lnSpcReduction="20000"/>
          </a:bodyPr>
          <a:lstStyle/>
          <a:p>
            <a:r>
              <a:rPr lang="en-US" dirty="0"/>
              <a:t>The architecture is based on the idea of self-attention, which allows the model to focus on the most relevant parts of the input sequence for a given task. The Transformer consists of an encoder and a decoder, both of which are composed of multiple layers of self-attention and feed-forward neural networks.</a:t>
            </a:r>
          </a:p>
          <a:p>
            <a:endParaRPr lang="en-US" dirty="0"/>
          </a:p>
          <a:p>
            <a:r>
              <a:rPr lang="en-US" dirty="0"/>
              <a:t>The encoder takes the input sequence, such as a sentence, and produces a sequence of hidden representations. Each encoder layer performs self-attention on the previous layer's outputs to identify the most relevant information for the next layer to process.</a:t>
            </a:r>
          </a:p>
          <a:p>
            <a:endParaRPr lang="en-US" dirty="0"/>
          </a:p>
          <a:p>
            <a:r>
              <a:rPr lang="en-US" dirty="0"/>
              <a:t>The decoder takes the output sequence of the encoder and generates a translation or another sequence. The decoder also uses self-attention to focus on relevant parts of the input sequence, but it also incorporates an additional attention mechanism to focus on relevant parts of the encoder outputs.</a:t>
            </a:r>
          </a:p>
          <a:p>
            <a:endParaRPr lang="en-US" dirty="0"/>
          </a:p>
          <a:p>
            <a:r>
              <a:rPr lang="en-US" dirty="0"/>
              <a:t>One of the key features of the Transformer is the use of multi-head attention, which allows the model to attend to different parts of the input sequence in parallel. The model also uses residual connections and layer normalization to help with training and prevent overfitting.</a:t>
            </a:r>
          </a:p>
          <a:p>
            <a:endParaRPr lang="en-US" dirty="0"/>
          </a:p>
          <a:p>
            <a:r>
              <a:rPr lang="en-US" dirty="0"/>
              <a:t>Overall, the Transformer architecture is known for its ability to handle long input sequences and its effectiveness in machine translation and other natural language processing tasks.</a:t>
            </a:r>
          </a:p>
          <a:p>
            <a:endParaRPr lang="en-US" dirty="0"/>
          </a:p>
          <a:p>
            <a:r>
              <a:rPr lang="en-US" dirty="0"/>
              <a:t>Reference  : https://youtu.be/kCc8FmEb1nY</a:t>
            </a:r>
            <a:endParaRPr lang="en-IN" dirty="0"/>
          </a:p>
        </p:txBody>
      </p:sp>
      <p:pic>
        <p:nvPicPr>
          <p:cNvPr id="4" name="Picture 2" descr="encoder-decoder transformer">
            <a:extLst>
              <a:ext uri="{FF2B5EF4-FFF2-40B4-BE49-F238E27FC236}">
                <a16:creationId xmlns:a16="http://schemas.microsoft.com/office/drawing/2014/main" id="{E5E658EB-EEDF-0EE3-D4BD-575529122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72" t="11980" r="28737" b="7277"/>
          <a:stretch/>
        </p:blipFill>
        <p:spPr bwMode="auto">
          <a:xfrm>
            <a:off x="8093242" y="2178630"/>
            <a:ext cx="3705726" cy="397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6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BAAC-36D6-421B-A5A8-332E69FF0656}"/>
              </a:ext>
            </a:extLst>
          </p:cNvPr>
          <p:cNvSpPr>
            <a:spLocks noGrp="1"/>
          </p:cNvSpPr>
          <p:nvPr>
            <p:ph type="title"/>
          </p:nvPr>
        </p:nvSpPr>
        <p:spPr/>
        <p:txBody>
          <a:bodyPr/>
          <a:lstStyle/>
          <a:p>
            <a:r>
              <a:rPr lang="en-IN" dirty="0"/>
              <a:t>Transformers</a:t>
            </a:r>
          </a:p>
        </p:txBody>
      </p:sp>
      <p:sp>
        <p:nvSpPr>
          <p:cNvPr id="3" name="Content Placeholder 2">
            <a:extLst>
              <a:ext uri="{FF2B5EF4-FFF2-40B4-BE49-F238E27FC236}">
                <a16:creationId xmlns:a16="http://schemas.microsoft.com/office/drawing/2014/main" id="{311AD126-9C80-F58E-A7A0-D7353E57CFA2}"/>
              </a:ext>
            </a:extLst>
          </p:cNvPr>
          <p:cNvSpPr>
            <a:spLocks noGrp="1"/>
          </p:cNvSpPr>
          <p:nvPr>
            <p:ph idx="1"/>
          </p:nvPr>
        </p:nvSpPr>
        <p:spPr>
          <a:xfrm>
            <a:off x="581192" y="1957137"/>
            <a:ext cx="7247356" cy="4716379"/>
          </a:xfrm>
        </p:spPr>
        <p:txBody>
          <a:bodyPr>
            <a:normAutofit/>
          </a:bodyPr>
          <a:lstStyle/>
          <a:p>
            <a:r>
              <a:rPr lang="en-US" dirty="0"/>
              <a:t>In the Transformer architecture, the "Add &amp; Norm" block refers to the residual connection followed by layer normalization applied in each sub-layer of the encoder and decoder stacks. This block enables efficient gradient flow during training, helping to alleviate the vanishing gradient problem.</a:t>
            </a:r>
          </a:p>
          <a:p>
            <a:r>
              <a:rPr lang="en-US" dirty="0"/>
              <a:t>The "positional encoding" in the Transformer architecture is a technique used to inject information about the position of each word into the model. This is important because unlike RNNs, Transformers do not have inherent notions of word order or position. Positional encoding allows the model to distinguish between words with the same token but different positions in the input sequence. In the diagram, the "positional encoding" block refers to the operation of adding the positional encoding vectors to the input embeddings</a:t>
            </a:r>
            <a:endParaRPr lang="en-IN" dirty="0"/>
          </a:p>
        </p:txBody>
      </p:sp>
      <p:pic>
        <p:nvPicPr>
          <p:cNvPr id="4" name="Picture 2" descr="encoder-decoder transformer">
            <a:extLst>
              <a:ext uri="{FF2B5EF4-FFF2-40B4-BE49-F238E27FC236}">
                <a16:creationId xmlns:a16="http://schemas.microsoft.com/office/drawing/2014/main" id="{E5E658EB-EEDF-0EE3-D4BD-575529122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72" t="11980" r="28737" b="7277"/>
          <a:stretch/>
        </p:blipFill>
        <p:spPr bwMode="auto">
          <a:xfrm>
            <a:off x="7789712" y="1852863"/>
            <a:ext cx="4304752" cy="462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11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BAAC-36D6-421B-A5A8-332E69FF0656}"/>
              </a:ext>
            </a:extLst>
          </p:cNvPr>
          <p:cNvSpPr>
            <a:spLocks noGrp="1"/>
          </p:cNvSpPr>
          <p:nvPr>
            <p:ph type="title"/>
          </p:nvPr>
        </p:nvSpPr>
        <p:spPr/>
        <p:txBody>
          <a:bodyPr/>
          <a:lstStyle/>
          <a:p>
            <a:r>
              <a:rPr lang="en-IN" dirty="0"/>
              <a:t>Transformers</a:t>
            </a:r>
          </a:p>
        </p:txBody>
      </p:sp>
      <p:sp>
        <p:nvSpPr>
          <p:cNvPr id="3" name="Content Placeholder 2">
            <a:extLst>
              <a:ext uri="{FF2B5EF4-FFF2-40B4-BE49-F238E27FC236}">
                <a16:creationId xmlns:a16="http://schemas.microsoft.com/office/drawing/2014/main" id="{311AD126-9C80-F58E-A7A0-D7353E57CFA2}"/>
              </a:ext>
            </a:extLst>
          </p:cNvPr>
          <p:cNvSpPr>
            <a:spLocks noGrp="1"/>
          </p:cNvSpPr>
          <p:nvPr>
            <p:ph idx="1"/>
          </p:nvPr>
        </p:nvSpPr>
        <p:spPr>
          <a:xfrm>
            <a:off x="581192" y="1957137"/>
            <a:ext cx="7247356" cy="4716379"/>
          </a:xfrm>
        </p:spPr>
        <p:txBody>
          <a:bodyPr>
            <a:normAutofit/>
          </a:bodyPr>
          <a:lstStyle/>
          <a:p>
            <a:r>
              <a:rPr lang="en-US" dirty="0"/>
              <a:t>The Multi-Head Attention block is a key component of the Transformer architecture that enables the model to attend to different positions within the input sequence simultaneously. The input to the block consists of three vectors: the query vector, the key vector, and the value vector. These vectors are used to compute the attention scores between each input element and all the other elements, which are then used to compute a weighted sum of the value vectors. </a:t>
            </a:r>
          </a:p>
          <a:p>
            <a:endParaRPr lang="en-US" dirty="0"/>
          </a:p>
          <a:p>
            <a:r>
              <a:rPr lang="en-US" dirty="0"/>
              <a:t>In the Multi-Head Attention block, this process is performed multiple times in parallel, with different sets of learned parameters for each "head". The outputs from the different heads are then concatenated and passed through a linear layer to obtain the final output. This enables the model to attend to different aspects of the input sequence in a more fine-grained way, and has been shown to be effective for a variety of natural language processing tasks.</a:t>
            </a:r>
            <a:endParaRPr lang="en-IN" dirty="0"/>
          </a:p>
        </p:txBody>
      </p:sp>
      <p:pic>
        <p:nvPicPr>
          <p:cNvPr id="4" name="Picture 2" descr="encoder-decoder transformer">
            <a:extLst>
              <a:ext uri="{FF2B5EF4-FFF2-40B4-BE49-F238E27FC236}">
                <a16:creationId xmlns:a16="http://schemas.microsoft.com/office/drawing/2014/main" id="{E5E658EB-EEDF-0EE3-D4BD-575529122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72" t="11980" r="28737" b="7277"/>
          <a:stretch/>
        </p:blipFill>
        <p:spPr bwMode="auto">
          <a:xfrm>
            <a:off x="7789712" y="1852863"/>
            <a:ext cx="4304752" cy="462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711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BAAC-36D6-421B-A5A8-332E69FF0656}"/>
              </a:ext>
            </a:extLst>
          </p:cNvPr>
          <p:cNvSpPr>
            <a:spLocks noGrp="1"/>
          </p:cNvSpPr>
          <p:nvPr>
            <p:ph type="title"/>
          </p:nvPr>
        </p:nvSpPr>
        <p:spPr/>
        <p:txBody>
          <a:bodyPr/>
          <a:lstStyle/>
          <a:p>
            <a:r>
              <a:rPr lang="en-IN" dirty="0"/>
              <a:t>Transformers</a:t>
            </a:r>
          </a:p>
        </p:txBody>
      </p:sp>
      <p:pic>
        <p:nvPicPr>
          <p:cNvPr id="10" name="Picture 9">
            <a:extLst>
              <a:ext uri="{FF2B5EF4-FFF2-40B4-BE49-F238E27FC236}">
                <a16:creationId xmlns:a16="http://schemas.microsoft.com/office/drawing/2014/main" id="{A2911F5E-29E1-6B6B-9807-B0781D6E51E5}"/>
              </a:ext>
            </a:extLst>
          </p:cNvPr>
          <p:cNvPicPr>
            <a:picLocks noChangeAspect="1"/>
          </p:cNvPicPr>
          <p:nvPr/>
        </p:nvPicPr>
        <p:blipFill>
          <a:blip r:embed="rId2"/>
          <a:stretch>
            <a:fillRect/>
          </a:stretch>
        </p:blipFill>
        <p:spPr>
          <a:xfrm>
            <a:off x="6722075" y="2848292"/>
            <a:ext cx="5195501" cy="2432162"/>
          </a:xfrm>
          <a:prstGeom prst="rect">
            <a:avLst/>
          </a:prstGeom>
        </p:spPr>
      </p:pic>
      <p:pic>
        <p:nvPicPr>
          <p:cNvPr id="12" name="Picture 11">
            <a:extLst>
              <a:ext uri="{FF2B5EF4-FFF2-40B4-BE49-F238E27FC236}">
                <a16:creationId xmlns:a16="http://schemas.microsoft.com/office/drawing/2014/main" id="{5AE16C4A-5986-2C47-1C26-5F9E8B82332A}"/>
              </a:ext>
            </a:extLst>
          </p:cNvPr>
          <p:cNvPicPr>
            <a:picLocks noChangeAspect="1"/>
          </p:cNvPicPr>
          <p:nvPr/>
        </p:nvPicPr>
        <p:blipFill>
          <a:blip r:embed="rId3"/>
          <a:stretch>
            <a:fillRect/>
          </a:stretch>
        </p:blipFill>
        <p:spPr>
          <a:xfrm>
            <a:off x="366585" y="2168491"/>
            <a:ext cx="6197559" cy="4364114"/>
          </a:xfrm>
          <a:prstGeom prst="rect">
            <a:avLst/>
          </a:prstGeom>
        </p:spPr>
      </p:pic>
    </p:spTree>
    <p:extLst>
      <p:ext uri="{BB962C8B-B14F-4D97-AF65-F5344CB8AC3E}">
        <p14:creationId xmlns:p14="http://schemas.microsoft.com/office/powerpoint/2010/main" val="233425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FF791-696D-1EFE-3313-5E0DDB584473}"/>
              </a:ext>
            </a:extLst>
          </p:cNvPr>
          <p:cNvSpPr>
            <a:spLocks noGrp="1"/>
          </p:cNvSpPr>
          <p:nvPr>
            <p:ph type="title"/>
          </p:nvPr>
        </p:nvSpPr>
        <p:spPr/>
        <p:txBody>
          <a:bodyPr>
            <a:normAutofit/>
          </a:bodyPr>
          <a:lstStyle/>
          <a:p>
            <a:r>
              <a:rPr lang="en-IN" b="1" dirty="0" err="1">
                <a:latin typeface="Inter"/>
              </a:rPr>
              <a:t>FIve</a:t>
            </a:r>
            <a:r>
              <a:rPr lang="en-IN" b="1" i="0" dirty="0">
                <a:effectLst/>
                <a:latin typeface="Inter"/>
              </a:rPr>
              <a:t> Important Natural Language Processing (NLP) Models</a:t>
            </a:r>
            <a:endParaRPr lang="en-IN" dirty="0"/>
          </a:p>
        </p:txBody>
      </p:sp>
      <p:sp>
        <p:nvSpPr>
          <p:cNvPr id="5" name="Text Placeholder 4">
            <a:extLst>
              <a:ext uri="{FF2B5EF4-FFF2-40B4-BE49-F238E27FC236}">
                <a16:creationId xmlns:a16="http://schemas.microsoft.com/office/drawing/2014/main" id="{BB9B8E43-47D6-8A9E-277F-A71F2C3A79F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5874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DE0-3A57-82AE-CF05-A673CA2AEA9B}"/>
              </a:ext>
            </a:extLst>
          </p:cNvPr>
          <p:cNvSpPr>
            <a:spLocks noGrp="1"/>
          </p:cNvSpPr>
          <p:nvPr>
            <p:ph type="title"/>
          </p:nvPr>
        </p:nvSpPr>
        <p:spPr/>
        <p:txBody>
          <a:bodyPr/>
          <a:lstStyle/>
          <a:p>
            <a:r>
              <a:rPr lang="en-US" dirty="0" err="1"/>
              <a:t>INtroduction</a:t>
            </a:r>
            <a:endParaRPr lang="en-IN" dirty="0"/>
          </a:p>
        </p:txBody>
      </p:sp>
      <p:sp>
        <p:nvSpPr>
          <p:cNvPr id="3" name="Content Placeholder 2">
            <a:extLst>
              <a:ext uri="{FF2B5EF4-FFF2-40B4-BE49-F238E27FC236}">
                <a16:creationId xmlns:a16="http://schemas.microsoft.com/office/drawing/2014/main" id="{DE680FD9-1A6D-6E03-8AE9-28921B4EDA54}"/>
              </a:ext>
            </a:extLst>
          </p:cNvPr>
          <p:cNvSpPr>
            <a:spLocks noGrp="1"/>
          </p:cNvSpPr>
          <p:nvPr>
            <p:ph idx="1"/>
          </p:nvPr>
        </p:nvSpPr>
        <p:spPr/>
        <p:txBody>
          <a:bodyPr/>
          <a:lstStyle/>
          <a:p>
            <a:pPr marL="0" indent="0">
              <a:buNone/>
            </a:pPr>
            <a:r>
              <a:rPr lang="en-US" b="0" i="0" dirty="0">
                <a:solidFill>
                  <a:srgbClr val="374151"/>
                </a:solidFill>
                <a:effectLst/>
                <a:latin typeface="Inter"/>
              </a:rPr>
              <a:t>Natural Language Processing (NLP) is one of the hottest areas of artificial intelligence (AI) thanks to applications like text generators that compose coherent essays, chatbots that fool people into thinking they’re sentient, and text-to-image programs that produce photorealistic images of anything you can describe. Recent years have brought a </a:t>
            </a:r>
            <a:r>
              <a:rPr lang="en-US" b="0" i="0" u="none" strike="noStrike" dirty="0">
                <a:effectLst/>
                <a:latin typeface="Inter"/>
                <a:hlinkClick r:id="rId2"/>
              </a:rPr>
              <a:t>revolution</a:t>
            </a:r>
            <a:r>
              <a:rPr lang="en-US" b="0" i="0" dirty="0">
                <a:solidFill>
                  <a:srgbClr val="374151"/>
                </a:solidFill>
                <a:effectLst/>
                <a:latin typeface="Inter"/>
              </a:rPr>
              <a:t> in the ability of computers to understand human languages, programming languages, and even biological and chemical sequences, such as DNA and protein structures, that resemble language. The latest AI models are unlocking these areas to analyze the meanings of input text and generate meaningful, expressive output.</a:t>
            </a:r>
            <a:endParaRPr lang="en-IN" dirty="0">
              <a:solidFill>
                <a:schemeClr val="tx1">
                  <a:lumMod val="75000"/>
                  <a:lumOff val="25000"/>
                </a:schemeClr>
              </a:solidFill>
            </a:endParaRPr>
          </a:p>
        </p:txBody>
      </p:sp>
    </p:spTree>
    <p:extLst>
      <p:ext uri="{BB962C8B-B14F-4D97-AF65-F5344CB8AC3E}">
        <p14:creationId xmlns:p14="http://schemas.microsoft.com/office/powerpoint/2010/main" val="489808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DE416-147F-030F-EEB2-085EDAAD4772}"/>
              </a:ext>
            </a:extLst>
          </p:cNvPr>
          <p:cNvSpPr>
            <a:spLocks noGrp="1"/>
          </p:cNvSpPr>
          <p:nvPr>
            <p:ph type="title"/>
          </p:nvPr>
        </p:nvSpPr>
        <p:spPr/>
        <p:txBody>
          <a:bodyPr/>
          <a:lstStyle/>
          <a:p>
            <a:r>
              <a:rPr lang="en-IN" dirty="0"/>
              <a:t>Eliza</a:t>
            </a:r>
          </a:p>
        </p:txBody>
      </p:sp>
      <p:sp>
        <p:nvSpPr>
          <p:cNvPr id="5" name="Content Placeholder 4">
            <a:extLst>
              <a:ext uri="{FF2B5EF4-FFF2-40B4-BE49-F238E27FC236}">
                <a16:creationId xmlns:a16="http://schemas.microsoft.com/office/drawing/2014/main" id="{779B7B87-2FFE-9358-8DCC-E792EE6ADB00}"/>
              </a:ext>
            </a:extLst>
          </p:cNvPr>
          <p:cNvSpPr>
            <a:spLocks noGrp="1"/>
          </p:cNvSpPr>
          <p:nvPr>
            <p:ph idx="1"/>
          </p:nvPr>
        </p:nvSpPr>
        <p:spPr>
          <a:xfrm>
            <a:off x="581192" y="2180496"/>
            <a:ext cx="11029615" cy="4356662"/>
          </a:xfrm>
        </p:spPr>
        <p:txBody>
          <a:bodyPr>
            <a:normAutofit fontScale="92500" lnSpcReduction="10000"/>
          </a:bodyPr>
          <a:lstStyle/>
          <a:p>
            <a:r>
              <a:rPr lang="en-US" i="0" dirty="0">
                <a:solidFill>
                  <a:srgbClr val="374151"/>
                </a:solidFill>
                <a:effectLst/>
                <a:latin typeface="Inter"/>
              </a:rPr>
              <a:t>Eliza is a natural language processing program developed in the mid-1960s by Joseph </a:t>
            </a:r>
            <a:r>
              <a:rPr lang="en-US" i="0" dirty="0" err="1">
                <a:solidFill>
                  <a:srgbClr val="374151"/>
                </a:solidFill>
                <a:effectLst/>
                <a:latin typeface="Inter"/>
              </a:rPr>
              <a:t>Weizenbaum</a:t>
            </a:r>
            <a:r>
              <a:rPr lang="en-US" i="0" dirty="0">
                <a:solidFill>
                  <a:srgbClr val="374151"/>
                </a:solidFill>
                <a:effectLst/>
                <a:latin typeface="Inter"/>
              </a:rPr>
              <a:t>. Unlike modern language models such as GPT-3, Eliza was a </a:t>
            </a:r>
            <a:r>
              <a:rPr lang="en-US" i="0" dirty="0">
                <a:solidFill>
                  <a:srgbClr val="374151"/>
                </a:solidFill>
                <a:effectLst/>
                <a:highlight>
                  <a:srgbClr val="FFFF00"/>
                </a:highlight>
                <a:latin typeface="Inter"/>
              </a:rPr>
              <a:t>rule-based chatbot</a:t>
            </a:r>
            <a:r>
              <a:rPr lang="en-US" i="0" dirty="0">
                <a:solidFill>
                  <a:srgbClr val="374151"/>
                </a:solidFill>
                <a:effectLst/>
                <a:latin typeface="Inter"/>
              </a:rPr>
              <a:t> that aimed to simulate a psychotherapist in a text-based conversation.</a:t>
            </a:r>
          </a:p>
          <a:p>
            <a:endParaRPr lang="en-US" i="0" dirty="0">
              <a:solidFill>
                <a:srgbClr val="374151"/>
              </a:solidFill>
              <a:effectLst/>
              <a:latin typeface="Inter"/>
            </a:endParaRPr>
          </a:p>
          <a:p>
            <a:r>
              <a:rPr lang="en-US" i="0" dirty="0">
                <a:solidFill>
                  <a:srgbClr val="374151"/>
                </a:solidFill>
                <a:effectLst/>
                <a:latin typeface="Inter"/>
              </a:rPr>
              <a:t>Eliza </a:t>
            </a:r>
            <a:r>
              <a:rPr lang="en-US" i="0" dirty="0">
                <a:solidFill>
                  <a:srgbClr val="374151"/>
                </a:solidFill>
                <a:effectLst/>
                <a:highlight>
                  <a:srgbClr val="FFFF00"/>
                </a:highlight>
                <a:latin typeface="Inter"/>
              </a:rPr>
              <a:t>did not have any training data or parameters</a:t>
            </a:r>
            <a:r>
              <a:rPr lang="en-US" i="0" dirty="0">
                <a:solidFill>
                  <a:srgbClr val="374151"/>
                </a:solidFill>
                <a:effectLst/>
                <a:latin typeface="Inter"/>
              </a:rPr>
              <a:t>, but instead relied on a set of </a:t>
            </a:r>
            <a:r>
              <a:rPr lang="en-US" i="0" dirty="0">
                <a:solidFill>
                  <a:srgbClr val="374151"/>
                </a:solidFill>
                <a:effectLst/>
                <a:highlight>
                  <a:srgbClr val="FFFF00"/>
                </a:highlight>
                <a:latin typeface="Inter"/>
              </a:rPr>
              <a:t>pattern-matching</a:t>
            </a:r>
            <a:r>
              <a:rPr lang="en-US" i="0" dirty="0">
                <a:solidFill>
                  <a:srgbClr val="374151"/>
                </a:solidFill>
                <a:effectLst/>
                <a:latin typeface="Inter"/>
              </a:rPr>
              <a:t> rules to generate responses. The program would examine the user's input, identify keywords or phrases, and then use a set of pre-defined rules to generate a response that would mimic the language used by a psychotherapist.</a:t>
            </a:r>
          </a:p>
          <a:p>
            <a:endParaRPr lang="en-US" i="0" dirty="0">
              <a:solidFill>
                <a:srgbClr val="374151"/>
              </a:solidFill>
              <a:effectLst/>
              <a:latin typeface="Inter"/>
            </a:endParaRPr>
          </a:p>
          <a:p>
            <a:r>
              <a:rPr lang="en-US" i="0" dirty="0">
                <a:solidFill>
                  <a:srgbClr val="374151"/>
                </a:solidFill>
                <a:effectLst/>
                <a:latin typeface="Inter"/>
              </a:rPr>
              <a:t>For example, if the user said "I'm feeling sad today", Eliza might respond with "Why do you think you're feeling sad?" The program would examine the user's input and use a rule that matched the keywords "feeling" and "sad" to generate a response.</a:t>
            </a:r>
          </a:p>
          <a:p>
            <a:endParaRPr lang="en-US" i="0" dirty="0">
              <a:solidFill>
                <a:srgbClr val="374151"/>
              </a:solidFill>
              <a:effectLst/>
              <a:latin typeface="Inter"/>
            </a:endParaRPr>
          </a:p>
          <a:p>
            <a:r>
              <a:rPr lang="en-US" i="0" dirty="0">
                <a:solidFill>
                  <a:srgbClr val="374151"/>
                </a:solidFill>
                <a:effectLst/>
                <a:latin typeface="Inter"/>
              </a:rPr>
              <a:t>Eliza did not use any activation functions or hidden layers, as it was a rule-based program. However, it was a pioneering effort in the field of natural language processing and paved the way for more advanced language models that followed.</a:t>
            </a:r>
            <a:endParaRPr lang="en-IN" dirty="0"/>
          </a:p>
        </p:txBody>
      </p:sp>
    </p:spTree>
    <p:extLst>
      <p:ext uri="{BB962C8B-B14F-4D97-AF65-F5344CB8AC3E}">
        <p14:creationId xmlns:p14="http://schemas.microsoft.com/office/powerpoint/2010/main" val="313207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DE416-147F-030F-EEB2-085EDAAD4772}"/>
              </a:ext>
            </a:extLst>
          </p:cNvPr>
          <p:cNvSpPr>
            <a:spLocks noGrp="1"/>
          </p:cNvSpPr>
          <p:nvPr>
            <p:ph type="title"/>
          </p:nvPr>
        </p:nvSpPr>
        <p:spPr/>
        <p:txBody>
          <a:bodyPr/>
          <a:lstStyle/>
          <a:p>
            <a:r>
              <a:rPr lang="en-IN" dirty="0"/>
              <a:t>Tay</a:t>
            </a:r>
          </a:p>
        </p:txBody>
      </p:sp>
      <p:sp>
        <p:nvSpPr>
          <p:cNvPr id="5" name="Content Placeholder 4">
            <a:extLst>
              <a:ext uri="{FF2B5EF4-FFF2-40B4-BE49-F238E27FC236}">
                <a16:creationId xmlns:a16="http://schemas.microsoft.com/office/drawing/2014/main" id="{779B7B87-2FFE-9358-8DCC-E792EE6ADB00}"/>
              </a:ext>
            </a:extLst>
          </p:cNvPr>
          <p:cNvSpPr>
            <a:spLocks noGrp="1"/>
          </p:cNvSpPr>
          <p:nvPr>
            <p:ph idx="1"/>
          </p:nvPr>
        </p:nvSpPr>
        <p:spPr>
          <a:xfrm>
            <a:off x="581192" y="2180496"/>
            <a:ext cx="11029615" cy="4220304"/>
          </a:xfrm>
        </p:spPr>
        <p:txBody>
          <a:bodyPr>
            <a:normAutofit/>
          </a:bodyPr>
          <a:lstStyle/>
          <a:p>
            <a:pPr algn="l">
              <a:buFont typeface="Arial" panose="020B0604020202020204" pitchFamily="34" charset="0"/>
              <a:buChar char="•"/>
            </a:pPr>
            <a:r>
              <a:rPr lang="en-US" b="1" i="0" dirty="0">
                <a:solidFill>
                  <a:srgbClr val="374151"/>
                </a:solidFill>
                <a:effectLst/>
                <a:latin typeface="Inter"/>
              </a:rPr>
              <a:t>Tay</a:t>
            </a:r>
            <a:r>
              <a:rPr lang="en-US" b="0" i="0" dirty="0">
                <a:solidFill>
                  <a:srgbClr val="374151"/>
                </a:solidFill>
                <a:effectLst/>
                <a:latin typeface="Inter"/>
              </a:rPr>
              <a:t> was a chatbot that Microsoft launched in 2016. It was supposed to tweet like a </a:t>
            </a:r>
            <a:r>
              <a:rPr lang="en-US" b="0" i="0" u="none" strike="noStrike" dirty="0">
                <a:solidFill>
                  <a:srgbClr val="374151"/>
                </a:solidFill>
                <a:effectLst/>
                <a:latin typeface="Inter"/>
                <a:hlinkClick r:id="rId2"/>
              </a:rPr>
              <a:t>teen</a:t>
            </a:r>
            <a:r>
              <a:rPr lang="en-US" b="0" i="0" dirty="0">
                <a:solidFill>
                  <a:srgbClr val="374151"/>
                </a:solidFill>
                <a:effectLst/>
                <a:latin typeface="Inter"/>
              </a:rPr>
              <a:t> and learn from conversations with real users on Twitter. The bot adopted phrases from users who tweeted sexist and racist comments, and Microsoft deactivated it not long afterward. Tay illustrates some points made by the “Stochastic Parrots” paper, particularly the danger of not debiasing data.</a:t>
            </a:r>
          </a:p>
          <a:p>
            <a:pPr algn="l">
              <a:buFont typeface="Arial" panose="020B0604020202020204" pitchFamily="34" charset="0"/>
              <a:buChar char="•"/>
            </a:pPr>
            <a:r>
              <a:rPr lang="en-US" b="0" i="0" dirty="0">
                <a:solidFill>
                  <a:srgbClr val="374151"/>
                </a:solidFill>
                <a:effectLst/>
                <a:latin typeface="Inter"/>
              </a:rPr>
              <a:t>The Tay model was trained using a </a:t>
            </a:r>
            <a:r>
              <a:rPr lang="en-US" b="0" i="0" dirty="0">
                <a:solidFill>
                  <a:srgbClr val="374151"/>
                </a:solidFill>
                <a:effectLst/>
                <a:highlight>
                  <a:srgbClr val="FFFF00"/>
                </a:highlight>
                <a:latin typeface="Inter"/>
              </a:rPr>
              <a:t>large dataset of public tweets from Twitter</a:t>
            </a:r>
            <a:r>
              <a:rPr lang="en-US" b="0" i="0" dirty="0">
                <a:solidFill>
                  <a:srgbClr val="374151"/>
                </a:solidFill>
                <a:effectLst/>
                <a:latin typeface="Inter"/>
              </a:rPr>
              <a:t>. The dataset was preprocessed to remove irrelevant or offensive content, but the overall goal was to teach the model to engage in conversation in a way that mimicked the language and behavior of Twitter users.</a:t>
            </a:r>
          </a:p>
          <a:p>
            <a:pPr algn="l">
              <a:buFont typeface="Arial" panose="020B0604020202020204" pitchFamily="34" charset="0"/>
              <a:buChar char="•"/>
            </a:pPr>
            <a:r>
              <a:rPr lang="en-US" b="0" i="0" dirty="0">
                <a:solidFill>
                  <a:srgbClr val="374151"/>
                </a:solidFill>
                <a:effectLst/>
                <a:latin typeface="Inter"/>
              </a:rPr>
              <a:t>The Tay model used a rectified linear unit (</a:t>
            </a:r>
            <a:r>
              <a:rPr lang="en-US" b="0" i="0" dirty="0" err="1">
                <a:solidFill>
                  <a:srgbClr val="374151"/>
                </a:solidFill>
                <a:effectLst/>
                <a:highlight>
                  <a:srgbClr val="FFFF00"/>
                </a:highlight>
                <a:latin typeface="Inter"/>
              </a:rPr>
              <a:t>ReLU</a:t>
            </a:r>
            <a:r>
              <a:rPr lang="en-US" b="0" i="0" dirty="0">
                <a:solidFill>
                  <a:srgbClr val="374151"/>
                </a:solidFill>
                <a:effectLst/>
                <a:highlight>
                  <a:srgbClr val="FFFF00"/>
                </a:highlight>
                <a:latin typeface="Inter"/>
              </a:rPr>
              <a:t>) activation function</a:t>
            </a:r>
            <a:r>
              <a:rPr lang="en-US" b="0" i="0" dirty="0">
                <a:solidFill>
                  <a:srgbClr val="374151"/>
                </a:solidFill>
                <a:effectLst/>
                <a:latin typeface="Inter"/>
              </a:rPr>
              <a:t>. This function is commonly used in neural networks to introduce nonlinearity and enable the model to learn more complex relationships between the input and output.</a:t>
            </a:r>
          </a:p>
          <a:p>
            <a:pPr algn="l">
              <a:buFont typeface="Arial" panose="020B0604020202020204" pitchFamily="34" charset="0"/>
              <a:buChar char="•"/>
            </a:pPr>
            <a:r>
              <a:rPr lang="en-US" b="0" i="0" dirty="0">
                <a:solidFill>
                  <a:srgbClr val="374151"/>
                </a:solidFill>
                <a:effectLst/>
                <a:latin typeface="Inter"/>
              </a:rPr>
              <a:t>The exact architecture of the Tay model is </a:t>
            </a:r>
            <a:r>
              <a:rPr lang="en-US" b="0" i="0" dirty="0">
                <a:solidFill>
                  <a:srgbClr val="374151"/>
                </a:solidFill>
                <a:effectLst/>
                <a:highlight>
                  <a:srgbClr val="FFFF00"/>
                </a:highlight>
                <a:latin typeface="Inter"/>
              </a:rPr>
              <a:t>not publicly available</a:t>
            </a:r>
            <a:r>
              <a:rPr lang="en-US" b="0" i="0" dirty="0">
                <a:solidFill>
                  <a:srgbClr val="374151"/>
                </a:solidFill>
                <a:effectLst/>
                <a:latin typeface="Inter"/>
              </a:rPr>
              <a:t>, but it is known to be a deep convolutional neural network with multiple layers. It is likely that the model contains several hidden layers, each with hundreds or thousands of neurons, which allow it to learn complex patterns and relationships in the input data.</a:t>
            </a:r>
          </a:p>
        </p:txBody>
      </p:sp>
    </p:spTree>
    <p:extLst>
      <p:ext uri="{BB962C8B-B14F-4D97-AF65-F5344CB8AC3E}">
        <p14:creationId xmlns:p14="http://schemas.microsoft.com/office/powerpoint/2010/main" val="1857476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DE416-147F-030F-EEB2-085EDAAD4772}"/>
              </a:ext>
            </a:extLst>
          </p:cNvPr>
          <p:cNvSpPr>
            <a:spLocks noGrp="1"/>
          </p:cNvSpPr>
          <p:nvPr>
            <p:ph type="title"/>
          </p:nvPr>
        </p:nvSpPr>
        <p:spPr/>
        <p:txBody>
          <a:bodyPr/>
          <a:lstStyle/>
          <a:p>
            <a:r>
              <a:rPr lang="en-IN" dirty="0"/>
              <a:t>BERT</a:t>
            </a:r>
          </a:p>
        </p:txBody>
      </p:sp>
      <p:sp>
        <p:nvSpPr>
          <p:cNvPr id="5" name="Content Placeholder 4">
            <a:extLst>
              <a:ext uri="{FF2B5EF4-FFF2-40B4-BE49-F238E27FC236}">
                <a16:creationId xmlns:a16="http://schemas.microsoft.com/office/drawing/2014/main" id="{779B7B87-2FFE-9358-8DCC-E792EE6ADB00}"/>
              </a:ext>
            </a:extLst>
          </p:cNvPr>
          <p:cNvSpPr>
            <a:spLocks noGrp="1"/>
          </p:cNvSpPr>
          <p:nvPr>
            <p:ph idx="1"/>
          </p:nvPr>
        </p:nvSpPr>
        <p:spPr>
          <a:xfrm>
            <a:off x="581192" y="2180496"/>
            <a:ext cx="11029615" cy="4228325"/>
          </a:xfrm>
        </p:spPr>
        <p:txBody>
          <a:bodyPr>
            <a:normAutofit fontScale="92500" lnSpcReduction="20000"/>
          </a:bodyPr>
          <a:lstStyle/>
          <a:p>
            <a:pPr algn="l">
              <a:buFont typeface="Arial" panose="020B0604020202020204" pitchFamily="34" charset="0"/>
              <a:buChar char="•"/>
            </a:pPr>
            <a:r>
              <a:rPr lang="en-US" i="0" dirty="0">
                <a:solidFill>
                  <a:srgbClr val="374151"/>
                </a:solidFill>
                <a:effectLst/>
                <a:latin typeface="Inter"/>
              </a:rPr>
              <a:t>The original BERT model has two versions: BERT Base and BERT Large, with </a:t>
            </a:r>
            <a:r>
              <a:rPr lang="en-US" i="0" dirty="0">
                <a:solidFill>
                  <a:srgbClr val="374151"/>
                </a:solidFill>
                <a:effectLst/>
                <a:highlight>
                  <a:srgbClr val="FFFF00"/>
                </a:highlight>
                <a:latin typeface="Inter"/>
              </a:rPr>
              <a:t>110 million </a:t>
            </a:r>
            <a:r>
              <a:rPr lang="en-US" i="0" dirty="0">
                <a:solidFill>
                  <a:srgbClr val="374151"/>
                </a:solidFill>
                <a:effectLst/>
                <a:latin typeface="Inter"/>
              </a:rPr>
              <a:t>and </a:t>
            </a:r>
            <a:r>
              <a:rPr lang="en-US" i="0" dirty="0">
                <a:solidFill>
                  <a:srgbClr val="374151"/>
                </a:solidFill>
                <a:effectLst/>
                <a:highlight>
                  <a:srgbClr val="FFFF00"/>
                </a:highlight>
                <a:latin typeface="Inter"/>
              </a:rPr>
              <a:t>340 million parameters</a:t>
            </a:r>
            <a:r>
              <a:rPr lang="en-US" i="0" dirty="0">
                <a:solidFill>
                  <a:srgbClr val="374151"/>
                </a:solidFill>
                <a:effectLst/>
                <a:latin typeface="Inter"/>
              </a:rPr>
              <a:t>, respectively. Later, several larger versions have been introduced, including BERT Large with 355 million parameters and </a:t>
            </a:r>
            <a:r>
              <a:rPr lang="en-US" i="0" dirty="0">
                <a:solidFill>
                  <a:srgbClr val="374151"/>
                </a:solidFill>
                <a:effectLst/>
                <a:highlight>
                  <a:srgbClr val="FFFF00"/>
                </a:highlight>
                <a:latin typeface="Inter"/>
              </a:rPr>
              <a:t>BERT Huge with 1.5 billion parameters</a:t>
            </a:r>
            <a:r>
              <a:rPr lang="en-US" i="0" dirty="0">
                <a:solidFill>
                  <a:srgbClr val="374151"/>
                </a:solidFill>
                <a:effectLst/>
                <a:latin typeface="Inter"/>
              </a:rPr>
              <a:t>.</a:t>
            </a:r>
          </a:p>
          <a:p>
            <a:pPr algn="l">
              <a:buFont typeface="Arial" panose="020B0604020202020204" pitchFamily="34" charset="0"/>
              <a:buChar char="•"/>
            </a:pPr>
            <a:endParaRPr lang="en-US" i="0" dirty="0">
              <a:solidFill>
                <a:srgbClr val="374151"/>
              </a:solidFill>
              <a:effectLst/>
              <a:latin typeface="Inter"/>
            </a:endParaRPr>
          </a:p>
          <a:p>
            <a:pPr algn="l">
              <a:buFont typeface="Arial" panose="020B0604020202020204" pitchFamily="34" charset="0"/>
              <a:buChar char="•"/>
            </a:pPr>
            <a:r>
              <a:rPr lang="en-US" i="0" dirty="0">
                <a:solidFill>
                  <a:srgbClr val="374151"/>
                </a:solidFill>
                <a:effectLst/>
                <a:latin typeface="Inter"/>
              </a:rPr>
              <a:t>The input dataset used for training BERT is a combination of </a:t>
            </a:r>
            <a:r>
              <a:rPr lang="en-US" i="0" dirty="0" err="1">
                <a:solidFill>
                  <a:srgbClr val="374151"/>
                </a:solidFill>
                <a:effectLst/>
                <a:highlight>
                  <a:srgbClr val="FFFF00"/>
                </a:highlight>
                <a:latin typeface="Inter"/>
              </a:rPr>
              <a:t>BookCorpus</a:t>
            </a:r>
            <a:r>
              <a:rPr lang="en-US" i="0" dirty="0">
                <a:solidFill>
                  <a:srgbClr val="374151"/>
                </a:solidFill>
                <a:effectLst/>
                <a:highlight>
                  <a:srgbClr val="FFFF00"/>
                </a:highlight>
                <a:latin typeface="Inter"/>
              </a:rPr>
              <a:t> and English Wikipedia</a:t>
            </a:r>
            <a:r>
              <a:rPr lang="en-US" i="0" dirty="0">
                <a:solidFill>
                  <a:srgbClr val="374151"/>
                </a:solidFill>
                <a:effectLst/>
                <a:latin typeface="Inter"/>
              </a:rPr>
              <a:t>. The </a:t>
            </a:r>
            <a:r>
              <a:rPr lang="en-US" i="0" dirty="0" err="1">
                <a:solidFill>
                  <a:srgbClr val="374151"/>
                </a:solidFill>
                <a:effectLst/>
                <a:latin typeface="Inter"/>
              </a:rPr>
              <a:t>BookCorpus</a:t>
            </a:r>
            <a:r>
              <a:rPr lang="en-US" i="0" dirty="0">
                <a:solidFill>
                  <a:srgbClr val="374151"/>
                </a:solidFill>
                <a:effectLst/>
                <a:latin typeface="Inter"/>
              </a:rPr>
              <a:t> is a collection of over 11,000 books of various genres, while the English Wikipedia is a vast encyclopedia containing articles on various topics.</a:t>
            </a:r>
          </a:p>
          <a:p>
            <a:pPr algn="l">
              <a:buFont typeface="Arial" panose="020B0604020202020204" pitchFamily="34" charset="0"/>
              <a:buChar char="•"/>
            </a:pPr>
            <a:endParaRPr lang="en-US" i="0" dirty="0">
              <a:solidFill>
                <a:srgbClr val="374151"/>
              </a:solidFill>
              <a:effectLst/>
              <a:latin typeface="Inter"/>
            </a:endParaRPr>
          </a:p>
          <a:p>
            <a:pPr algn="l">
              <a:buFont typeface="Arial" panose="020B0604020202020204" pitchFamily="34" charset="0"/>
              <a:buChar char="•"/>
            </a:pPr>
            <a:r>
              <a:rPr lang="en-US" i="0" dirty="0">
                <a:solidFill>
                  <a:srgbClr val="374151"/>
                </a:solidFill>
                <a:effectLst/>
                <a:latin typeface="Inter"/>
              </a:rPr>
              <a:t>The activation function used in BERT is the </a:t>
            </a:r>
            <a:r>
              <a:rPr lang="en-US" i="0" dirty="0">
                <a:solidFill>
                  <a:srgbClr val="374151"/>
                </a:solidFill>
                <a:effectLst/>
                <a:highlight>
                  <a:srgbClr val="FFFF00"/>
                </a:highlight>
                <a:latin typeface="Inter"/>
              </a:rPr>
              <a:t>GELU (Gaussian Error Linear Unit)</a:t>
            </a:r>
            <a:r>
              <a:rPr lang="en-US" i="0" dirty="0">
                <a:solidFill>
                  <a:srgbClr val="374151"/>
                </a:solidFill>
                <a:effectLst/>
                <a:latin typeface="Inter"/>
              </a:rPr>
              <a:t> activation function, which is a smooth approximation of the rectified linear unit (</a:t>
            </a:r>
            <a:r>
              <a:rPr lang="en-US" i="0" dirty="0" err="1">
                <a:solidFill>
                  <a:srgbClr val="374151"/>
                </a:solidFill>
                <a:effectLst/>
                <a:latin typeface="Inter"/>
              </a:rPr>
              <a:t>ReLU</a:t>
            </a:r>
            <a:r>
              <a:rPr lang="en-US" i="0" dirty="0">
                <a:solidFill>
                  <a:srgbClr val="374151"/>
                </a:solidFill>
                <a:effectLst/>
                <a:latin typeface="Inter"/>
              </a:rPr>
              <a:t>) function.</a:t>
            </a:r>
          </a:p>
          <a:p>
            <a:pPr algn="l">
              <a:buFont typeface="Arial" panose="020B0604020202020204" pitchFamily="34" charset="0"/>
              <a:buChar char="•"/>
            </a:pPr>
            <a:endParaRPr lang="en-US" i="0" dirty="0">
              <a:solidFill>
                <a:srgbClr val="374151"/>
              </a:solidFill>
              <a:effectLst/>
              <a:latin typeface="Inter"/>
            </a:endParaRPr>
          </a:p>
          <a:p>
            <a:pPr algn="l">
              <a:buFont typeface="Arial" panose="020B0604020202020204" pitchFamily="34" charset="0"/>
              <a:buChar char="•"/>
            </a:pPr>
            <a:r>
              <a:rPr lang="en-US" i="0" dirty="0">
                <a:solidFill>
                  <a:srgbClr val="374151"/>
                </a:solidFill>
                <a:effectLst/>
                <a:latin typeface="Inter"/>
              </a:rPr>
              <a:t>BERT has </a:t>
            </a:r>
            <a:r>
              <a:rPr lang="en-US" i="0" dirty="0">
                <a:solidFill>
                  <a:srgbClr val="374151"/>
                </a:solidFill>
                <a:effectLst/>
                <a:highlight>
                  <a:srgbClr val="FFFF00"/>
                </a:highlight>
                <a:latin typeface="Inter"/>
              </a:rPr>
              <a:t>12 or 24 transformer encoder layers </a:t>
            </a:r>
            <a:r>
              <a:rPr lang="en-US" i="0" dirty="0">
                <a:solidFill>
                  <a:srgbClr val="374151"/>
                </a:solidFill>
                <a:effectLst/>
                <a:latin typeface="Inter"/>
              </a:rPr>
              <a:t>depending on whether it is the base or large version, respectively. Each transformer encoder layer has a fixed number of neurons, which is determined by the model's hidden size hyperparameter. For example, the BERT Base model has a hidden size of 768, so each transformer encoder layer in the BERT Base model has 768 neurons.</a:t>
            </a:r>
          </a:p>
        </p:txBody>
      </p:sp>
    </p:spTree>
    <p:extLst>
      <p:ext uri="{BB962C8B-B14F-4D97-AF65-F5344CB8AC3E}">
        <p14:creationId xmlns:p14="http://schemas.microsoft.com/office/powerpoint/2010/main" val="3143558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DE416-147F-030F-EEB2-085EDAAD4772}"/>
              </a:ext>
            </a:extLst>
          </p:cNvPr>
          <p:cNvSpPr>
            <a:spLocks noGrp="1"/>
          </p:cNvSpPr>
          <p:nvPr>
            <p:ph type="title"/>
          </p:nvPr>
        </p:nvSpPr>
        <p:spPr/>
        <p:txBody>
          <a:bodyPr/>
          <a:lstStyle/>
          <a:p>
            <a:r>
              <a:rPr lang="en-IN" dirty="0"/>
              <a:t>GPT - 3</a:t>
            </a:r>
          </a:p>
        </p:txBody>
      </p:sp>
      <p:sp>
        <p:nvSpPr>
          <p:cNvPr id="5" name="Content Placeholder 4">
            <a:extLst>
              <a:ext uri="{FF2B5EF4-FFF2-40B4-BE49-F238E27FC236}">
                <a16:creationId xmlns:a16="http://schemas.microsoft.com/office/drawing/2014/main" id="{779B7B87-2FFE-9358-8DCC-E792EE6ADB00}"/>
              </a:ext>
            </a:extLst>
          </p:cNvPr>
          <p:cNvSpPr>
            <a:spLocks noGrp="1"/>
          </p:cNvSpPr>
          <p:nvPr>
            <p:ph idx="1"/>
          </p:nvPr>
        </p:nvSpPr>
        <p:spPr>
          <a:xfrm>
            <a:off x="581192" y="2180496"/>
            <a:ext cx="11029615" cy="4436872"/>
          </a:xfrm>
        </p:spPr>
        <p:txBody>
          <a:bodyPr>
            <a:normAutofit lnSpcReduction="10000"/>
          </a:bodyPr>
          <a:lstStyle/>
          <a:p>
            <a:pPr algn="l">
              <a:buFont typeface="Arial" panose="020B0604020202020204" pitchFamily="34" charset="0"/>
              <a:buChar char="•"/>
            </a:pPr>
            <a:r>
              <a:rPr lang="en-US" b="1" i="0" dirty="0">
                <a:solidFill>
                  <a:srgbClr val="374151"/>
                </a:solidFill>
                <a:effectLst/>
                <a:latin typeface="Inter"/>
              </a:rPr>
              <a:t>Generative Pre-Trained Transformer 3 (GPT-3)</a:t>
            </a:r>
            <a:r>
              <a:rPr lang="en-US" b="0" i="0" dirty="0">
                <a:solidFill>
                  <a:srgbClr val="374151"/>
                </a:solidFill>
                <a:effectLst/>
                <a:latin typeface="Inter"/>
              </a:rPr>
              <a:t> is a </a:t>
            </a:r>
            <a:r>
              <a:rPr lang="en-US" b="0" i="0" dirty="0">
                <a:solidFill>
                  <a:srgbClr val="374151"/>
                </a:solidFill>
                <a:effectLst/>
                <a:highlight>
                  <a:srgbClr val="FFFF00"/>
                </a:highlight>
                <a:latin typeface="Inter"/>
              </a:rPr>
              <a:t>175 billion parameter model </a:t>
            </a:r>
            <a:r>
              <a:rPr lang="en-US" b="0" i="0" dirty="0">
                <a:solidFill>
                  <a:srgbClr val="374151"/>
                </a:solidFill>
                <a:effectLst/>
                <a:latin typeface="Inter"/>
              </a:rPr>
              <a:t>that can write original prose with </a:t>
            </a:r>
            <a:r>
              <a:rPr lang="en-US" b="0" i="0" u="none" strike="noStrike" dirty="0">
                <a:solidFill>
                  <a:srgbClr val="374151"/>
                </a:solidFill>
                <a:effectLst/>
                <a:latin typeface="Inter"/>
                <a:hlinkClick r:id="rId2"/>
              </a:rPr>
              <a:t>human-equivalent fluency</a:t>
            </a:r>
            <a:r>
              <a:rPr lang="en-US" b="0" i="0" dirty="0">
                <a:solidFill>
                  <a:srgbClr val="374151"/>
                </a:solidFill>
                <a:effectLst/>
                <a:latin typeface="Inter"/>
              </a:rPr>
              <a:t> in response to an input prompt. The model is based on the transformer architecture. The previous version, GPT-2, is open source. </a:t>
            </a:r>
            <a:r>
              <a:rPr lang="en-US" b="0" i="0" u="none" strike="noStrike" dirty="0">
                <a:solidFill>
                  <a:srgbClr val="374151"/>
                </a:solidFill>
                <a:effectLst/>
                <a:latin typeface="Inter"/>
                <a:hlinkClick r:id="rId3"/>
              </a:rPr>
              <a:t>Microsoft acquired an exclusive license</a:t>
            </a:r>
            <a:r>
              <a:rPr lang="en-US" b="0" i="0" dirty="0">
                <a:solidFill>
                  <a:srgbClr val="374151"/>
                </a:solidFill>
                <a:effectLst/>
                <a:latin typeface="Inter"/>
              </a:rPr>
              <a:t> to access GPT-3’s underlying model from its developer </a:t>
            </a:r>
            <a:r>
              <a:rPr lang="en-US" b="0" i="0" dirty="0" err="1">
                <a:solidFill>
                  <a:srgbClr val="374151"/>
                </a:solidFill>
                <a:effectLst/>
                <a:latin typeface="Inter"/>
              </a:rPr>
              <a:t>OpenAI</a:t>
            </a:r>
            <a:r>
              <a:rPr lang="en-US" b="0" i="0" dirty="0">
                <a:solidFill>
                  <a:srgbClr val="374151"/>
                </a:solidFill>
                <a:effectLst/>
                <a:latin typeface="Inter"/>
              </a:rPr>
              <a:t>, but other users can interact with it via an application programming interface (API). Several groups including </a:t>
            </a:r>
            <a:r>
              <a:rPr lang="en-US" b="0" i="0" u="none" strike="noStrike" dirty="0" err="1">
                <a:solidFill>
                  <a:srgbClr val="374151"/>
                </a:solidFill>
                <a:effectLst/>
                <a:latin typeface="Inter"/>
                <a:hlinkClick r:id="rId4"/>
              </a:rPr>
              <a:t>EleutherAI</a:t>
            </a:r>
            <a:r>
              <a:rPr lang="en-US" b="0" i="0" dirty="0">
                <a:solidFill>
                  <a:srgbClr val="374151"/>
                </a:solidFill>
                <a:effectLst/>
                <a:latin typeface="Inter"/>
              </a:rPr>
              <a:t> and </a:t>
            </a:r>
            <a:r>
              <a:rPr lang="en-US" b="0" i="0" u="none" strike="noStrike" dirty="0">
                <a:solidFill>
                  <a:srgbClr val="374151"/>
                </a:solidFill>
                <a:effectLst/>
                <a:latin typeface="Inter"/>
                <a:hlinkClick r:id="rId5"/>
              </a:rPr>
              <a:t>Meta</a:t>
            </a:r>
            <a:r>
              <a:rPr lang="en-US" b="0" i="0" dirty="0">
                <a:solidFill>
                  <a:srgbClr val="374151"/>
                </a:solidFill>
                <a:effectLst/>
                <a:latin typeface="Inter"/>
              </a:rPr>
              <a:t> have released open source interpretations of GPT-3. </a:t>
            </a:r>
          </a:p>
          <a:p>
            <a:pPr algn="l">
              <a:buFont typeface="Arial" panose="020B0604020202020204" pitchFamily="34" charset="0"/>
              <a:buChar char="•"/>
            </a:pPr>
            <a:r>
              <a:rPr lang="en-US" b="0" i="0" dirty="0">
                <a:solidFill>
                  <a:srgbClr val="374151"/>
                </a:solidFill>
                <a:effectLst/>
                <a:latin typeface="Inter"/>
              </a:rPr>
              <a:t>The input dataset for GPT-3 was a </a:t>
            </a:r>
            <a:r>
              <a:rPr lang="en-US" b="0" i="0" dirty="0">
                <a:solidFill>
                  <a:srgbClr val="374151"/>
                </a:solidFill>
                <a:effectLst/>
                <a:highlight>
                  <a:srgbClr val="FFFF00"/>
                </a:highlight>
                <a:latin typeface="Inter"/>
              </a:rPr>
              <a:t>large corpus of text, consisting of a diverse range of sources such as books, articles, and websites</a:t>
            </a:r>
            <a:r>
              <a:rPr lang="en-US" b="0" i="0" dirty="0">
                <a:solidFill>
                  <a:srgbClr val="374151"/>
                </a:solidFill>
                <a:effectLst/>
                <a:latin typeface="Inter"/>
              </a:rPr>
              <a:t>. The model was trained to predict the next word or sequence of words in a given piece of text, based on the context of the preceding words.</a:t>
            </a:r>
          </a:p>
          <a:p>
            <a:pPr algn="l">
              <a:buFont typeface="Arial" panose="020B0604020202020204" pitchFamily="34" charset="0"/>
              <a:buChar char="•"/>
            </a:pPr>
            <a:r>
              <a:rPr lang="en-US" b="0" i="0" dirty="0">
                <a:solidFill>
                  <a:srgbClr val="374151"/>
                </a:solidFill>
                <a:effectLst/>
                <a:latin typeface="Inter"/>
              </a:rPr>
              <a:t>GPT-3 uses the </a:t>
            </a:r>
            <a:r>
              <a:rPr lang="en-US" b="0" i="0" dirty="0">
                <a:solidFill>
                  <a:srgbClr val="374151"/>
                </a:solidFill>
                <a:effectLst/>
                <a:highlight>
                  <a:srgbClr val="FFFF00"/>
                </a:highlight>
                <a:latin typeface="Inter"/>
              </a:rPr>
              <a:t>GELU (Gaussian Error Linear Units) </a:t>
            </a:r>
            <a:r>
              <a:rPr lang="en-US" b="0" i="0" dirty="0">
                <a:solidFill>
                  <a:srgbClr val="374151"/>
                </a:solidFill>
                <a:effectLst/>
                <a:latin typeface="Inter"/>
              </a:rPr>
              <a:t>activation function in its neural network. This activation function is similar to the popular </a:t>
            </a:r>
            <a:r>
              <a:rPr lang="en-US" b="0" i="0" dirty="0" err="1">
                <a:solidFill>
                  <a:srgbClr val="374151"/>
                </a:solidFill>
                <a:effectLst/>
                <a:latin typeface="Inter"/>
              </a:rPr>
              <a:t>ReLU</a:t>
            </a:r>
            <a:r>
              <a:rPr lang="en-US" b="0" i="0" dirty="0">
                <a:solidFill>
                  <a:srgbClr val="374151"/>
                </a:solidFill>
                <a:effectLst/>
                <a:latin typeface="Inter"/>
              </a:rPr>
              <a:t> (Rectified Linear Unit) activation function, but with certain advantages such as being smoother and having a mean of zero.</a:t>
            </a:r>
          </a:p>
          <a:p>
            <a:pPr algn="l">
              <a:buFont typeface="Arial" panose="020B0604020202020204" pitchFamily="34" charset="0"/>
              <a:buChar char="•"/>
            </a:pPr>
            <a:r>
              <a:rPr lang="en-US" b="0" i="0" dirty="0">
                <a:solidFill>
                  <a:srgbClr val="374151"/>
                </a:solidFill>
                <a:effectLst/>
                <a:latin typeface="Inter"/>
              </a:rPr>
              <a:t>GPT-3 contains </a:t>
            </a:r>
            <a:r>
              <a:rPr lang="en-US" b="0" i="0" dirty="0">
                <a:solidFill>
                  <a:srgbClr val="374151"/>
                </a:solidFill>
                <a:effectLst/>
                <a:highlight>
                  <a:srgbClr val="FFFF00"/>
                </a:highlight>
                <a:latin typeface="Inter"/>
              </a:rPr>
              <a:t>96 layers in its neural network</a:t>
            </a:r>
            <a:r>
              <a:rPr lang="en-US" b="0" i="0" dirty="0">
                <a:solidFill>
                  <a:srgbClr val="374151"/>
                </a:solidFill>
                <a:effectLst/>
                <a:latin typeface="Inter"/>
              </a:rPr>
              <a:t>, each of which has </a:t>
            </a:r>
            <a:r>
              <a:rPr lang="en-US" b="0" i="0" dirty="0">
                <a:solidFill>
                  <a:srgbClr val="374151"/>
                </a:solidFill>
                <a:effectLst/>
                <a:highlight>
                  <a:srgbClr val="FFFF00"/>
                </a:highlight>
                <a:latin typeface="Inter"/>
              </a:rPr>
              <a:t>1,536 neurons</a:t>
            </a:r>
            <a:r>
              <a:rPr lang="en-US" b="0" i="0" dirty="0">
                <a:solidFill>
                  <a:srgbClr val="374151"/>
                </a:solidFill>
                <a:effectLst/>
                <a:latin typeface="Inter"/>
              </a:rPr>
              <a:t>, for a total of around 175 billion parameters. The number of neurons in each layer can vary depending on the architecture of the neural network, but in general, deeper models tend to have more layers and more neurons to allow for greater complexity and accuracy.</a:t>
            </a:r>
          </a:p>
        </p:txBody>
      </p:sp>
    </p:spTree>
    <p:extLst>
      <p:ext uri="{BB962C8B-B14F-4D97-AF65-F5344CB8AC3E}">
        <p14:creationId xmlns:p14="http://schemas.microsoft.com/office/powerpoint/2010/main" val="1152452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DE416-147F-030F-EEB2-085EDAAD4772}"/>
              </a:ext>
            </a:extLst>
          </p:cNvPr>
          <p:cNvSpPr>
            <a:spLocks noGrp="1"/>
          </p:cNvSpPr>
          <p:nvPr>
            <p:ph type="title"/>
          </p:nvPr>
        </p:nvSpPr>
        <p:spPr/>
        <p:txBody>
          <a:bodyPr/>
          <a:lstStyle/>
          <a:p>
            <a:r>
              <a:rPr lang="en-IN" dirty="0" err="1"/>
              <a:t>Lamda</a:t>
            </a:r>
            <a:endParaRPr lang="en-IN" dirty="0"/>
          </a:p>
        </p:txBody>
      </p:sp>
      <p:sp>
        <p:nvSpPr>
          <p:cNvPr id="5" name="Content Placeholder 4">
            <a:extLst>
              <a:ext uri="{FF2B5EF4-FFF2-40B4-BE49-F238E27FC236}">
                <a16:creationId xmlns:a16="http://schemas.microsoft.com/office/drawing/2014/main" id="{779B7B87-2FFE-9358-8DCC-E792EE6ADB00}"/>
              </a:ext>
            </a:extLst>
          </p:cNvPr>
          <p:cNvSpPr>
            <a:spLocks noGrp="1"/>
          </p:cNvSpPr>
          <p:nvPr>
            <p:ph idx="1"/>
          </p:nvPr>
        </p:nvSpPr>
        <p:spPr>
          <a:xfrm>
            <a:off x="581192" y="2180496"/>
            <a:ext cx="11029615" cy="4372704"/>
          </a:xfrm>
        </p:spPr>
        <p:txBody>
          <a:bodyPr>
            <a:normAutofit fontScale="85000" lnSpcReduction="10000"/>
          </a:bodyPr>
          <a:lstStyle/>
          <a:p>
            <a:pPr algn="l">
              <a:buFont typeface="Arial" panose="020B0604020202020204" pitchFamily="34" charset="0"/>
              <a:buChar char="•"/>
            </a:pPr>
            <a:r>
              <a:rPr lang="en-US" b="1" i="0" dirty="0" err="1">
                <a:solidFill>
                  <a:srgbClr val="374151"/>
                </a:solidFill>
                <a:effectLst/>
                <a:latin typeface="Inter"/>
              </a:rPr>
              <a:t>LaMDA</a:t>
            </a:r>
            <a:r>
              <a:rPr lang="en-US" b="1" i="0" dirty="0">
                <a:solidFill>
                  <a:srgbClr val="374151"/>
                </a:solidFill>
                <a:effectLst/>
                <a:latin typeface="Inter"/>
              </a:rPr>
              <a:t> is a language model that is designed to handle </a:t>
            </a:r>
            <a:r>
              <a:rPr lang="en-US" b="1" i="0" dirty="0">
                <a:solidFill>
                  <a:srgbClr val="374151"/>
                </a:solidFill>
                <a:effectLst/>
                <a:highlight>
                  <a:srgbClr val="FFFF00"/>
                </a:highlight>
                <a:latin typeface="Inter"/>
              </a:rPr>
              <a:t>conversational interactions </a:t>
            </a:r>
            <a:r>
              <a:rPr lang="en-US" b="1" i="0" dirty="0">
                <a:solidFill>
                  <a:srgbClr val="374151"/>
                </a:solidFill>
                <a:effectLst/>
                <a:latin typeface="Inter"/>
              </a:rPr>
              <a:t>between humans and AI systems. It is trained on a large amount of text data and is capable of generating coherent and informative responses to user inputs.</a:t>
            </a:r>
          </a:p>
          <a:p>
            <a:pPr algn="l">
              <a:buFont typeface="Arial" panose="020B0604020202020204" pitchFamily="34" charset="0"/>
              <a:buChar char="•"/>
            </a:pPr>
            <a:endParaRPr lang="en-US" b="1" i="0" dirty="0">
              <a:solidFill>
                <a:srgbClr val="374151"/>
              </a:solidFill>
              <a:effectLst/>
              <a:latin typeface="Inter"/>
            </a:endParaRPr>
          </a:p>
          <a:p>
            <a:pPr algn="l">
              <a:buFont typeface="Arial" panose="020B0604020202020204" pitchFamily="34" charset="0"/>
              <a:buChar char="•"/>
            </a:pPr>
            <a:r>
              <a:rPr lang="en-US" b="1" i="0" dirty="0">
                <a:solidFill>
                  <a:srgbClr val="374151"/>
                </a:solidFill>
                <a:effectLst/>
                <a:latin typeface="Inter"/>
              </a:rPr>
              <a:t>Similar to GPT-3, </a:t>
            </a:r>
            <a:r>
              <a:rPr lang="en-US" b="1" i="0" dirty="0" err="1">
                <a:solidFill>
                  <a:srgbClr val="374151"/>
                </a:solidFill>
                <a:effectLst/>
                <a:latin typeface="Inter"/>
              </a:rPr>
              <a:t>LaMDA</a:t>
            </a:r>
            <a:r>
              <a:rPr lang="en-US" b="1" i="0" dirty="0">
                <a:solidFill>
                  <a:srgbClr val="374151"/>
                </a:solidFill>
                <a:effectLst/>
                <a:latin typeface="Inter"/>
              </a:rPr>
              <a:t> also uses a </a:t>
            </a:r>
            <a:r>
              <a:rPr lang="en-US" b="1" i="0" dirty="0">
                <a:solidFill>
                  <a:srgbClr val="374151"/>
                </a:solidFill>
                <a:effectLst/>
                <a:highlight>
                  <a:srgbClr val="FFFF00"/>
                </a:highlight>
                <a:latin typeface="Inter"/>
              </a:rPr>
              <a:t>large number of parameters </a:t>
            </a:r>
            <a:r>
              <a:rPr lang="en-US" b="1" i="0" dirty="0">
                <a:solidFill>
                  <a:srgbClr val="374151"/>
                </a:solidFill>
                <a:effectLst/>
                <a:latin typeface="Inter"/>
              </a:rPr>
              <a:t>to achieve its performance. However, the exact number of parameters in </a:t>
            </a:r>
            <a:r>
              <a:rPr lang="en-US" b="1" i="0" dirty="0" err="1">
                <a:solidFill>
                  <a:srgbClr val="374151"/>
                </a:solidFill>
                <a:effectLst/>
                <a:latin typeface="Inter"/>
              </a:rPr>
              <a:t>LaMDA</a:t>
            </a:r>
            <a:r>
              <a:rPr lang="en-US" b="1" i="0" dirty="0">
                <a:solidFill>
                  <a:srgbClr val="374151"/>
                </a:solidFill>
                <a:effectLst/>
                <a:latin typeface="Inter"/>
              </a:rPr>
              <a:t> is not publicly disclosed by Google.</a:t>
            </a:r>
          </a:p>
          <a:p>
            <a:pPr algn="l">
              <a:buFont typeface="Arial" panose="020B0604020202020204" pitchFamily="34" charset="0"/>
              <a:buChar char="•"/>
            </a:pPr>
            <a:endParaRPr lang="en-US" b="1" i="0" dirty="0">
              <a:solidFill>
                <a:srgbClr val="374151"/>
              </a:solidFill>
              <a:effectLst/>
              <a:latin typeface="Inter"/>
            </a:endParaRPr>
          </a:p>
          <a:p>
            <a:pPr algn="l">
              <a:buFont typeface="Arial" panose="020B0604020202020204" pitchFamily="34" charset="0"/>
              <a:buChar char="•"/>
            </a:pPr>
            <a:r>
              <a:rPr lang="en-US" b="1" i="0" dirty="0">
                <a:solidFill>
                  <a:srgbClr val="374151"/>
                </a:solidFill>
                <a:effectLst/>
                <a:latin typeface="Inter"/>
              </a:rPr>
              <a:t>The training dataset used for </a:t>
            </a:r>
            <a:r>
              <a:rPr lang="en-US" b="1" i="0" dirty="0" err="1">
                <a:solidFill>
                  <a:srgbClr val="374151"/>
                </a:solidFill>
                <a:effectLst/>
                <a:latin typeface="Inter"/>
              </a:rPr>
              <a:t>LaMDA</a:t>
            </a:r>
            <a:r>
              <a:rPr lang="en-US" b="1" i="0" dirty="0">
                <a:solidFill>
                  <a:srgbClr val="374151"/>
                </a:solidFill>
                <a:effectLst/>
                <a:latin typeface="Inter"/>
              </a:rPr>
              <a:t> is not publicly available, but it is likely that Google used a wide variety of text sources to train the model, including books, articles, and online content.</a:t>
            </a:r>
          </a:p>
          <a:p>
            <a:pPr algn="l">
              <a:buFont typeface="Arial" panose="020B0604020202020204" pitchFamily="34" charset="0"/>
              <a:buChar char="•"/>
            </a:pPr>
            <a:endParaRPr lang="en-US" b="1" i="0" dirty="0">
              <a:solidFill>
                <a:srgbClr val="374151"/>
              </a:solidFill>
              <a:effectLst/>
              <a:latin typeface="Inter"/>
            </a:endParaRPr>
          </a:p>
          <a:p>
            <a:pPr algn="l">
              <a:buFont typeface="Arial" panose="020B0604020202020204" pitchFamily="34" charset="0"/>
              <a:buChar char="•"/>
            </a:pPr>
            <a:r>
              <a:rPr lang="en-US" b="1" i="0" dirty="0">
                <a:solidFill>
                  <a:srgbClr val="374151"/>
                </a:solidFill>
                <a:effectLst/>
                <a:latin typeface="Inter"/>
              </a:rPr>
              <a:t>The activation function used in </a:t>
            </a:r>
            <a:r>
              <a:rPr lang="en-US" b="1" i="0" dirty="0" err="1">
                <a:solidFill>
                  <a:srgbClr val="374151"/>
                </a:solidFill>
                <a:effectLst/>
                <a:latin typeface="Inter"/>
              </a:rPr>
              <a:t>LaMDA</a:t>
            </a:r>
            <a:r>
              <a:rPr lang="en-US" b="1" i="0" dirty="0">
                <a:solidFill>
                  <a:srgbClr val="374151"/>
                </a:solidFill>
                <a:effectLst/>
                <a:latin typeface="Inter"/>
              </a:rPr>
              <a:t> is also </a:t>
            </a:r>
            <a:r>
              <a:rPr lang="en-US" b="1" i="0" dirty="0">
                <a:solidFill>
                  <a:srgbClr val="374151"/>
                </a:solidFill>
                <a:effectLst/>
                <a:highlight>
                  <a:srgbClr val="FFFF00"/>
                </a:highlight>
                <a:latin typeface="Inter"/>
              </a:rPr>
              <a:t>not publicly disclosed by Google</a:t>
            </a:r>
            <a:r>
              <a:rPr lang="en-US" b="1" i="0" dirty="0">
                <a:solidFill>
                  <a:srgbClr val="374151"/>
                </a:solidFill>
                <a:effectLst/>
                <a:latin typeface="Inter"/>
              </a:rPr>
              <a:t>, but it is likely to be a standard non-linear activation function such as </a:t>
            </a:r>
            <a:r>
              <a:rPr lang="en-US" b="1" i="0" dirty="0" err="1">
                <a:solidFill>
                  <a:srgbClr val="374151"/>
                </a:solidFill>
                <a:effectLst/>
                <a:latin typeface="Inter"/>
              </a:rPr>
              <a:t>ReLU</a:t>
            </a:r>
            <a:r>
              <a:rPr lang="en-US" b="1" i="0" dirty="0">
                <a:solidFill>
                  <a:srgbClr val="374151"/>
                </a:solidFill>
                <a:effectLst/>
                <a:latin typeface="Inter"/>
              </a:rPr>
              <a:t> (Rectified Linear Unit) or sigmoid.</a:t>
            </a:r>
          </a:p>
          <a:p>
            <a:pPr algn="l">
              <a:buFont typeface="Arial" panose="020B0604020202020204" pitchFamily="34" charset="0"/>
              <a:buChar char="•"/>
            </a:pPr>
            <a:endParaRPr lang="en-US" b="1" i="0" dirty="0">
              <a:solidFill>
                <a:srgbClr val="374151"/>
              </a:solidFill>
              <a:effectLst/>
              <a:latin typeface="Inter"/>
            </a:endParaRPr>
          </a:p>
          <a:p>
            <a:pPr algn="l">
              <a:buFont typeface="Arial" panose="020B0604020202020204" pitchFamily="34" charset="0"/>
              <a:buChar char="•"/>
            </a:pPr>
            <a:r>
              <a:rPr lang="en-US" b="1" i="0" dirty="0">
                <a:solidFill>
                  <a:srgbClr val="374151"/>
                </a:solidFill>
                <a:effectLst/>
                <a:latin typeface="Inter"/>
              </a:rPr>
              <a:t>The exact number of hidden layers and neurons in </a:t>
            </a:r>
            <a:r>
              <a:rPr lang="en-US" b="1" i="0" dirty="0" err="1">
                <a:solidFill>
                  <a:srgbClr val="374151"/>
                </a:solidFill>
                <a:effectLst/>
                <a:latin typeface="Inter"/>
              </a:rPr>
              <a:t>LaMDA</a:t>
            </a:r>
            <a:r>
              <a:rPr lang="en-US" b="1" i="0" dirty="0">
                <a:solidFill>
                  <a:srgbClr val="374151"/>
                </a:solidFill>
                <a:effectLst/>
                <a:latin typeface="Inter"/>
              </a:rPr>
              <a:t> are also not publicly disclosed by Google, but it is believed to use a transformer-based architecture similar to GPT-3. This architecture typically includes multiple layers of self-attention mechanisms and feed-forward neural networks.</a:t>
            </a:r>
            <a:endParaRPr lang="en-US" b="0" i="0" dirty="0">
              <a:solidFill>
                <a:srgbClr val="374151"/>
              </a:solidFill>
              <a:effectLst/>
              <a:latin typeface="Inter"/>
            </a:endParaRPr>
          </a:p>
        </p:txBody>
      </p:sp>
    </p:spTree>
    <p:extLst>
      <p:ext uri="{BB962C8B-B14F-4D97-AF65-F5344CB8AC3E}">
        <p14:creationId xmlns:p14="http://schemas.microsoft.com/office/powerpoint/2010/main" val="156891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B23A8A45-B129-570B-5C8D-2E92161B0513}"/>
              </a:ext>
            </a:extLst>
          </p:cNvPr>
          <p:cNvSpPr>
            <a:spLocks noGrp="1"/>
          </p:cNvSpPr>
          <p:nvPr>
            <p:ph type="title"/>
          </p:nvPr>
        </p:nvSpPr>
        <p:spPr>
          <a:xfrm>
            <a:off x="576263" y="730250"/>
            <a:ext cx="11029950" cy="987425"/>
          </a:xfrm>
        </p:spPr>
        <p:txBody>
          <a:bodyPr/>
          <a:lstStyle/>
          <a:p>
            <a:r>
              <a:rPr lang="en-US" dirty="0"/>
              <a:t>Demonstration of Rule Based Model</a:t>
            </a:r>
            <a:endParaRPr lang="en-IN" dirty="0"/>
          </a:p>
        </p:txBody>
      </p:sp>
      <p:sp>
        <p:nvSpPr>
          <p:cNvPr id="10" name="Title 3">
            <a:extLst>
              <a:ext uri="{FF2B5EF4-FFF2-40B4-BE49-F238E27FC236}">
                <a16:creationId xmlns:a16="http://schemas.microsoft.com/office/drawing/2014/main" id="{A2C537D7-8CA4-28BC-9137-76973BA9B3B6}"/>
              </a:ext>
            </a:extLst>
          </p:cNvPr>
          <p:cNvSpPr txBox="1">
            <a:spLocks/>
          </p:cNvSpPr>
          <p:nvPr/>
        </p:nvSpPr>
        <p:spPr>
          <a:xfrm>
            <a:off x="581191" y="1020431"/>
            <a:ext cx="10993549" cy="70127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Demonstration of Rule Based Model</a:t>
            </a:r>
            <a:endParaRPr lang="en-IN" dirty="0"/>
          </a:p>
        </p:txBody>
      </p:sp>
      <p:pic>
        <p:nvPicPr>
          <p:cNvPr id="1026" name="Picture 2" descr="What are Neural Networks? | IBM">
            <a:extLst>
              <a:ext uri="{FF2B5EF4-FFF2-40B4-BE49-F238E27FC236}">
                <a16:creationId xmlns:a16="http://schemas.microsoft.com/office/drawing/2014/main" id="{F1DBE561-274D-B1E8-23C8-B2428CD91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79" y="2089966"/>
            <a:ext cx="7496432" cy="420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15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38ED-EDE9-A657-B912-6AD190C2C083}"/>
              </a:ext>
            </a:extLst>
          </p:cNvPr>
          <p:cNvSpPr>
            <a:spLocks noGrp="1"/>
          </p:cNvSpPr>
          <p:nvPr>
            <p:ph type="title"/>
          </p:nvPr>
        </p:nvSpPr>
        <p:spPr/>
        <p:txBody>
          <a:bodyPr/>
          <a:lstStyle/>
          <a:p>
            <a:r>
              <a:rPr lang="en-US" dirty="0"/>
              <a:t>Working of the model</a:t>
            </a:r>
            <a:endParaRPr lang="en-IN" dirty="0"/>
          </a:p>
        </p:txBody>
      </p:sp>
      <p:sp>
        <p:nvSpPr>
          <p:cNvPr id="3" name="Content Placeholder 2">
            <a:extLst>
              <a:ext uri="{FF2B5EF4-FFF2-40B4-BE49-F238E27FC236}">
                <a16:creationId xmlns:a16="http://schemas.microsoft.com/office/drawing/2014/main" id="{ECDF5548-3B4D-CD29-9B05-2B7098DC7903}"/>
              </a:ext>
            </a:extLst>
          </p:cNvPr>
          <p:cNvSpPr>
            <a:spLocks noGrp="1"/>
          </p:cNvSpPr>
          <p:nvPr>
            <p:ph idx="1"/>
          </p:nvPr>
        </p:nvSpPr>
        <p:spPr>
          <a:xfrm>
            <a:off x="1508760" y="2180496"/>
            <a:ext cx="10102047" cy="4339176"/>
          </a:xfrm>
        </p:spPr>
        <p:txBody>
          <a:bodyPr>
            <a:normAutofit fontScale="85000" lnSpcReduction="10000"/>
          </a:bodyPr>
          <a:lstStyle/>
          <a:p>
            <a:pPr marL="0" indent="0">
              <a:buNone/>
            </a:pPr>
            <a:r>
              <a:rPr lang="en-US" b="1" dirty="0"/>
              <a:t>User</a:t>
            </a:r>
            <a:r>
              <a:rPr lang="en-US" dirty="0"/>
              <a:t> : hi, how are you doing?</a:t>
            </a:r>
          </a:p>
          <a:p>
            <a:pPr marL="0" indent="0">
              <a:buNone/>
            </a:pPr>
            <a:r>
              <a:rPr lang="en-US" b="1" dirty="0" err="1"/>
              <a:t>ChatBot</a:t>
            </a:r>
            <a:r>
              <a:rPr lang="en-US" dirty="0"/>
              <a:t> : </a:t>
            </a:r>
            <a:r>
              <a:rPr lang="en-US" dirty="0" err="1"/>
              <a:t>i'm</a:t>
            </a:r>
            <a:r>
              <a:rPr lang="en-US" dirty="0"/>
              <a:t> fine. how about yourself?</a:t>
            </a:r>
          </a:p>
          <a:p>
            <a:pPr marL="0" indent="0">
              <a:buNone/>
            </a:pPr>
            <a:r>
              <a:rPr lang="en-US" b="1" dirty="0"/>
              <a:t>User</a:t>
            </a:r>
            <a:r>
              <a:rPr lang="en-US" dirty="0"/>
              <a:t> : </a:t>
            </a:r>
            <a:r>
              <a:rPr lang="en-US" dirty="0" err="1"/>
              <a:t>i've</a:t>
            </a:r>
            <a:r>
              <a:rPr lang="en-US" dirty="0"/>
              <a:t> been good</a:t>
            </a:r>
          </a:p>
          <a:p>
            <a:pPr marL="0" indent="0">
              <a:buNone/>
            </a:pPr>
            <a:r>
              <a:rPr lang="en-US" b="1" dirty="0" err="1"/>
              <a:t>ChatBot</a:t>
            </a:r>
            <a:r>
              <a:rPr lang="en-US" dirty="0"/>
              <a:t> : </a:t>
            </a:r>
            <a:r>
              <a:rPr lang="en-US" dirty="0" err="1"/>
              <a:t>i</a:t>
            </a:r>
            <a:r>
              <a:rPr lang="en-US" dirty="0"/>
              <a:t> understand. rain does make it smell cleaner</a:t>
            </a:r>
          </a:p>
          <a:p>
            <a:pPr marL="0" indent="0">
              <a:buNone/>
            </a:pPr>
            <a:r>
              <a:rPr lang="en-US" b="1" dirty="0"/>
              <a:t>User</a:t>
            </a:r>
            <a:r>
              <a:rPr lang="en-US" dirty="0"/>
              <a:t> : There is not raining outside!</a:t>
            </a:r>
          </a:p>
          <a:p>
            <a:pPr marL="0" indent="0">
              <a:buNone/>
            </a:pPr>
            <a:r>
              <a:rPr lang="en-US" b="1" dirty="0" err="1"/>
              <a:t>ChatBot</a:t>
            </a:r>
            <a:r>
              <a:rPr lang="en-US" dirty="0"/>
              <a:t> : the sky looks so clean after it rains. </a:t>
            </a:r>
            <a:r>
              <a:rPr lang="en-US" dirty="0" err="1"/>
              <a:t>i</a:t>
            </a:r>
            <a:r>
              <a:rPr lang="en-US" dirty="0"/>
              <a:t> love it.</a:t>
            </a:r>
          </a:p>
          <a:p>
            <a:pPr marL="0" indent="0">
              <a:buNone/>
            </a:pPr>
            <a:r>
              <a:rPr lang="en-US" b="1" dirty="0"/>
              <a:t>User</a:t>
            </a:r>
            <a:r>
              <a:rPr lang="en-US" dirty="0"/>
              <a:t> : Its extremely hot outside</a:t>
            </a:r>
          </a:p>
          <a:p>
            <a:pPr marL="0" indent="0">
              <a:buNone/>
            </a:pPr>
            <a:r>
              <a:rPr lang="en-US" b="1" dirty="0" err="1"/>
              <a:t>ChatBot</a:t>
            </a:r>
            <a:r>
              <a:rPr lang="en-US" dirty="0"/>
              <a:t> : will it be good beach weather?</a:t>
            </a:r>
          </a:p>
          <a:p>
            <a:pPr marL="0" indent="0">
              <a:buNone/>
            </a:pPr>
            <a:r>
              <a:rPr lang="en-US" b="1" dirty="0"/>
              <a:t>User</a:t>
            </a:r>
            <a:r>
              <a:rPr lang="en-US" dirty="0"/>
              <a:t> : Yeah, of course, it’s a great time to go on beach</a:t>
            </a:r>
          </a:p>
          <a:p>
            <a:pPr marL="0" indent="0">
              <a:buNone/>
            </a:pPr>
            <a:r>
              <a:rPr lang="en-US" b="1" dirty="0" err="1"/>
              <a:t>ChatBot</a:t>
            </a:r>
            <a:r>
              <a:rPr lang="en-US" dirty="0"/>
              <a:t> : </a:t>
            </a:r>
            <a:r>
              <a:rPr lang="en-US" dirty="0" err="1"/>
              <a:t>i</a:t>
            </a:r>
            <a:r>
              <a:rPr lang="en-US" dirty="0"/>
              <a:t> stayed home because </a:t>
            </a:r>
            <a:r>
              <a:rPr lang="en-US" dirty="0" err="1"/>
              <a:t>i</a:t>
            </a:r>
            <a:r>
              <a:rPr lang="en-US" dirty="0"/>
              <a:t> wasn't feeling well.</a:t>
            </a:r>
          </a:p>
          <a:p>
            <a:pPr marL="0" indent="0">
              <a:buNone/>
            </a:pPr>
            <a:r>
              <a:rPr lang="en-US" b="1" dirty="0"/>
              <a:t>User</a:t>
            </a:r>
            <a:r>
              <a:rPr lang="en-US" dirty="0"/>
              <a:t> : So what is your name?</a:t>
            </a:r>
          </a:p>
          <a:p>
            <a:pPr marL="0" indent="0">
              <a:buNone/>
            </a:pPr>
            <a:r>
              <a:rPr lang="en-US" b="1" dirty="0" err="1"/>
              <a:t>ChatBot</a:t>
            </a:r>
            <a:r>
              <a:rPr lang="en-US" dirty="0"/>
              <a:t> : As a AI chatbot I don’t have a name.</a:t>
            </a:r>
          </a:p>
          <a:p>
            <a:pPr marL="0" indent="0">
              <a:buNone/>
            </a:pPr>
            <a:r>
              <a:rPr lang="en-US" b="1" dirty="0"/>
              <a:t>User</a:t>
            </a:r>
            <a:r>
              <a:rPr lang="en-US" dirty="0"/>
              <a:t> : </a:t>
            </a:r>
          </a:p>
          <a:p>
            <a:pPr marL="0" indent="0">
              <a:buNone/>
            </a:pPr>
            <a:endParaRPr lang="en-IN" dirty="0"/>
          </a:p>
        </p:txBody>
      </p:sp>
    </p:spTree>
    <p:extLst>
      <p:ext uri="{BB962C8B-B14F-4D97-AF65-F5344CB8AC3E}">
        <p14:creationId xmlns:p14="http://schemas.microsoft.com/office/powerpoint/2010/main" val="316175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C090B-36E6-1823-5CEB-84286EEFECB7}"/>
              </a:ext>
            </a:extLst>
          </p:cNvPr>
          <p:cNvSpPr>
            <a:spLocks noGrp="1"/>
          </p:cNvSpPr>
          <p:nvPr>
            <p:ph type="ctrTitle"/>
          </p:nvPr>
        </p:nvSpPr>
        <p:spPr/>
        <p:txBody>
          <a:bodyPr/>
          <a:lstStyle/>
          <a:p>
            <a:r>
              <a:rPr lang="en-US" dirty="0"/>
              <a:t>Demonstration of Generative Model</a:t>
            </a:r>
            <a:endParaRPr lang="en-IN" dirty="0"/>
          </a:p>
        </p:txBody>
      </p:sp>
      <p:sp>
        <p:nvSpPr>
          <p:cNvPr id="5" name="Subtitle 4">
            <a:extLst>
              <a:ext uri="{FF2B5EF4-FFF2-40B4-BE49-F238E27FC236}">
                <a16:creationId xmlns:a16="http://schemas.microsoft.com/office/drawing/2014/main" id="{37672F0E-5EC7-3A80-88A7-F949BF3D3A8E}"/>
              </a:ext>
            </a:extLst>
          </p:cNvPr>
          <p:cNvSpPr>
            <a:spLocks noGrp="1"/>
          </p:cNvSpPr>
          <p:nvPr>
            <p:ph type="subTitle" idx="1"/>
          </p:nvPr>
        </p:nvSpPr>
        <p:spPr/>
        <p:txBody>
          <a:bodyPr/>
          <a:lstStyle/>
          <a:p>
            <a:r>
              <a:rPr lang="en-US" dirty="0"/>
              <a:t>Pretrained Models available at HuggingFace.com</a:t>
            </a:r>
            <a:endParaRPr lang="en-IN" dirty="0"/>
          </a:p>
        </p:txBody>
      </p:sp>
    </p:spTree>
    <p:extLst>
      <p:ext uri="{BB962C8B-B14F-4D97-AF65-F5344CB8AC3E}">
        <p14:creationId xmlns:p14="http://schemas.microsoft.com/office/powerpoint/2010/main" val="1695720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C727-F585-FB26-A3E2-48536D9D421E}"/>
              </a:ext>
            </a:extLst>
          </p:cNvPr>
          <p:cNvSpPr>
            <a:spLocks noGrp="1"/>
          </p:cNvSpPr>
          <p:nvPr>
            <p:ph type="title"/>
          </p:nvPr>
        </p:nvSpPr>
        <p:spPr/>
        <p:txBody>
          <a:bodyPr/>
          <a:lstStyle/>
          <a:p>
            <a:r>
              <a:rPr lang="en-US" dirty="0"/>
              <a:t>Testing </a:t>
            </a:r>
            <a:r>
              <a:rPr lang="en-US" dirty="0" err="1"/>
              <a:t>facebook</a:t>
            </a:r>
            <a:r>
              <a:rPr lang="en-US" dirty="0"/>
              <a:t>/blenderbot-400M-distill</a:t>
            </a:r>
            <a:endParaRPr lang="en-IN" dirty="0"/>
          </a:p>
        </p:txBody>
      </p:sp>
      <p:sp>
        <p:nvSpPr>
          <p:cNvPr id="4" name="Content Placeholder 3">
            <a:extLst>
              <a:ext uri="{FF2B5EF4-FFF2-40B4-BE49-F238E27FC236}">
                <a16:creationId xmlns:a16="http://schemas.microsoft.com/office/drawing/2014/main" id="{0BA28012-8825-25A2-3D59-331AEEC851F6}"/>
              </a:ext>
            </a:extLst>
          </p:cNvPr>
          <p:cNvSpPr>
            <a:spLocks noGrp="1"/>
          </p:cNvSpPr>
          <p:nvPr>
            <p:ph idx="1"/>
          </p:nvPr>
        </p:nvSpPr>
        <p:spPr>
          <a:xfrm>
            <a:off x="378941" y="1935892"/>
            <a:ext cx="11376453" cy="4703805"/>
          </a:xfrm>
        </p:spPr>
        <p:txBody>
          <a:bodyPr>
            <a:normAutofit fontScale="85000" lnSpcReduction="20000"/>
          </a:bodyPr>
          <a:lstStyle/>
          <a:p>
            <a:pPr marL="0" indent="0">
              <a:buNone/>
            </a:pPr>
            <a:r>
              <a:rPr lang="en-US" b="1" dirty="0"/>
              <a:t>User</a:t>
            </a:r>
            <a:r>
              <a:rPr lang="en-US" dirty="0"/>
              <a:t> : Hello, How are you?</a:t>
            </a:r>
          </a:p>
          <a:p>
            <a:pPr marL="0" indent="0">
              <a:buNone/>
            </a:pPr>
            <a:r>
              <a:rPr lang="en-US" dirty="0"/>
              <a:t>I'm doing well, how are you doing? I just got back from the grocery store.&lt;/s&gt;</a:t>
            </a:r>
          </a:p>
          <a:p>
            <a:pPr marL="0" indent="0">
              <a:buNone/>
            </a:pPr>
            <a:r>
              <a:rPr lang="en-US" b="1" dirty="0"/>
              <a:t>User</a:t>
            </a:r>
            <a:r>
              <a:rPr lang="en-US" dirty="0"/>
              <a:t> : What did you brought from the store?</a:t>
            </a:r>
          </a:p>
          <a:p>
            <a:pPr marL="0" indent="0">
              <a:buNone/>
            </a:pPr>
            <a:r>
              <a:rPr lang="en-US" dirty="0"/>
              <a:t>I bought a bunch of stuff for my kids.  They are going to be so happy.&lt;/s&gt;</a:t>
            </a:r>
          </a:p>
          <a:p>
            <a:pPr marL="0" indent="0">
              <a:buNone/>
            </a:pPr>
            <a:r>
              <a:rPr lang="en-US" b="1" dirty="0"/>
              <a:t>User</a:t>
            </a:r>
            <a:r>
              <a:rPr lang="en-US" dirty="0"/>
              <a:t> : </a:t>
            </a:r>
            <a:r>
              <a:rPr lang="en-US" dirty="0" err="1"/>
              <a:t>Ohh</a:t>
            </a:r>
            <a:r>
              <a:rPr lang="en-US" dirty="0"/>
              <a:t>, that's cool, did you brought them chocolates ?</a:t>
            </a:r>
          </a:p>
          <a:p>
            <a:pPr marL="0" indent="0">
              <a:buNone/>
            </a:pPr>
            <a:r>
              <a:rPr lang="en-US" dirty="0"/>
              <a:t>No, I didn't think of that.  I should have though.  Maybe I'll do that next time.&lt;/s&gt;</a:t>
            </a:r>
          </a:p>
          <a:p>
            <a:pPr marL="0" indent="0">
              <a:buNone/>
            </a:pPr>
            <a:r>
              <a:rPr lang="en-US" b="1" dirty="0"/>
              <a:t>User</a:t>
            </a:r>
            <a:r>
              <a:rPr lang="en-US" dirty="0"/>
              <a:t> : Yes, you should, children likes chocolates</a:t>
            </a:r>
          </a:p>
          <a:p>
            <a:pPr marL="0" indent="0">
              <a:buNone/>
            </a:pPr>
            <a:r>
              <a:rPr lang="en-US" dirty="0"/>
              <a:t>Chocolate is one of my favorite things to eat, especially when it is sweetened with sugar or high fructose corn syrup.&lt;/s&gt;</a:t>
            </a:r>
          </a:p>
          <a:p>
            <a:pPr marL="0" indent="0">
              <a:buNone/>
            </a:pPr>
            <a:r>
              <a:rPr lang="en-US" b="1" dirty="0"/>
              <a:t>User</a:t>
            </a:r>
            <a:r>
              <a:rPr lang="en-US" dirty="0"/>
              <a:t> : Anyways, do you know John Wick ?</a:t>
            </a:r>
          </a:p>
          <a:p>
            <a:pPr marL="0" indent="0">
              <a:buNone/>
            </a:pPr>
            <a:r>
              <a:rPr lang="en-US" dirty="0"/>
              <a:t>Yes, he was an American singer, songwriter, actor, and record producer.&lt;/s&gt;</a:t>
            </a:r>
          </a:p>
          <a:p>
            <a:pPr marL="0" indent="0">
              <a:buNone/>
            </a:pPr>
            <a:r>
              <a:rPr lang="en-US" b="1" dirty="0"/>
              <a:t>User</a:t>
            </a:r>
            <a:r>
              <a:rPr lang="en-US" dirty="0"/>
              <a:t> : </a:t>
            </a:r>
            <a:r>
              <a:rPr lang="en-US" dirty="0" err="1"/>
              <a:t>Ohh</a:t>
            </a:r>
            <a:r>
              <a:rPr lang="en-US" dirty="0"/>
              <a:t>, </a:t>
            </a:r>
            <a:r>
              <a:rPr lang="en-US" dirty="0" err="1"/>
              <a:t>i</a:t>
            </a:r>
            <a:r>
              <a:rPr lang="en-US" dirty="0"/>
              <a:t> think you are talking about different person, </a:t>
            </a:r>
            <a:r>
              <a:rPr lang="en-US" dirty="0" err="1"/>
              <a:t>i</a:t>
            </a:r>
            <a:r>
              <a:rPr lang="en-US" dirty="0"/>
              <a:t> was talking about the movie, have watched that movie ?</a:t>
            </a:r>
          </a:p>
          <a:p>
            <a:pPr marL="0" indent="0">
              <a:buNone/>
            </a:pPr>
            <a:r>
              <a:rPr lang="en-US" dirty="0"/>
              <a:t>No, I haven't seen the movie. I know it's based on a book, but I've never read it.&lt;/s&gt;</a:t>
            </a:r>
          </a:p>
          <a:p>
            <a:pPr marL="0" indent="0">
              <a:buNone/>
            </a:pPr>
            <a:r>
              <a:rPr lang="en-US" b="1" dirty="0"/>
              <a:t>User</a:t>
            </a:r>
            <a:r>
              <a:rPr lang="en-US" dirty="0"/>
              <a:t> : Okay, </a:t>
            </a:r>
            <a:r>
              <a:rPr lang="en-US" dirty="0" err="1"/>
              <a:t>i</a:t>
            </a:r>
            <a:r>
              <a:rPr lang="en-US" dirty="0"/>
              <a:t> </a:t>
            </a:r>
            <a:r>
              <a:rPr lang="en-US" dirty="0" err="1"/>
              <a:t>didnt</a:t>
            </a:r>
            <a:r>
              <a:rPr lang="en-US" dirty="0"/>
              <a:t> knew that, but </a:t>
            </a:r>
            <a:r>
              <a:rPr lang="en-US" dirty="0" err="1"/>
              <a:t>i</a:t>
            </a:r>
            <a:r>
              <a:rPr lang="en-US" dirty="0"/>
              <a:t> am sure you will love it, its the best action movie</a:t>
            </a:r>
          </a:p>
          <a:p>
            <a:pPr marL="0" indent="0">
              <a:buNone/>
            </a:pPr>
            <a:r>
              <a:rPr lang="en-US" dirty="0"/>
              <a:t>I can't wait to see it, it's been a long time since I've seen a good action movie.&lt;/s&gt;</a:t>
            </a:r>
          </a:p>
          <a:p>
            <a:pPr marL="0" indent="0">
              <a:buNone/>
            </a:pPr>
            <a:r>
              <a:rPr lang="en-US" b="1" dirty="0"/>
              <a:t>User</a:t>
            </a:r>
            <a:r>
              <a:rPr lang="en-US" dirty="0"/>
              <a:t> : </a:t>
            </a:r>
            <a:endParaRPr lang="en-IN" dirty="0"/>
          </a:p>
        </p:txBody>
      </p:sp>
    </p:spTree>
    <p:extLst>
      <p:ext uri="{BB962C8B-B14F-4D97-AF65-F5344CB8AC3E}">
        <p14:creationId xmlns:p14="http://schemas.microsoft.com/office/powerpoint/2010/main" val="232628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C727-F585-FB26-A3E2-48536D9D421E}"/>
              </a:ext>
            </a:extLst>
          </p:cNvPr>
          <p:cNvSpPr>
            <a:spLocks noGrp="1"/>
          </p:cNvSpPr>
          <p:nvPr>
            <p:ph type="title"/>
          </p:nvPr>
        </p:nvSpPr>
        <p:spPr/>
        <p:txBody>
          <a:bodyPr/>
          <a:lstStyle/>
          <a:p>
            <a:r>
              <a:rPr lang="en-US" dirty="0"/>
              <a:t>Testing google/flan-t5-bas</a:t>
            </a:r>
            <a:endParaRPr lang="en-IN" dirty="0"/>
          </a:p>
        </p:txBody>
      </p:sp>
      <p:sp>
        <p:nvSpPr>
          <p:cNvPr id="4" name="Content Placeholder 3">
            <a:extLst>
              <a:ext uri="{FF2B5EF4-FFF2-40B4-BE49-F238E27FC236}">
                <a16:creationId xmlns:a16="http://schemas.microsoft.com/office/drawing/2014/main" id="{0BA28012-8825-25A2-3D59-331AEEC851F6}"/>
              </a:ext>
            </a:extLst>
          </p:cNvPr>
          <p:cNvSpPr>
            <a:spLocks noGrp="1"/>
          </p:cNvSpPr>
          <p:nvPr>
            <p:ph idx="1"/>
          </p:nvPr>
        </p:nvSpPr>
        <p:spPr>
          <a:xfrm>
            <a:off x="581193" y="2048256"/>
            <a:ext cx="4905208" cy="4370832"/>
          </a:xfrm>
        </p:spPr>
        <p:txBody>
          <a:bodyPr>
            <a:noAutofit/>
          </a:bodyPr>
          <a:lstStyle/>
          <a:p>
            <a:pPr marL="0" indent="0">
              <a:lnSpc>
                <a:spcPct val="120000"/>
              </a:lnSpc>
              <a:spcAft>
                <a:spcPts val="100"/>
              </a:spcAft>
              <a:buNone/>
            </a:pPr>
            <a:r>
              <a:rPr lang="en-US" sz="1600" b="1" dirty="0"/>
              <a:t>User</a:t>
            </a:r>
            <a:r>
              <a:rPr lang="en-US" sz="1600" dirty="0"/>
              <a:t> : Hello, how have you been?</a:t>
            </a:r>
          </a:p>
          <a:p>
            <a:pPr marL="0" indent="0">
              <a:lnSpc>
                <a:spcPct val="120000"/>
              </a:lnSpc>
              <a:spcAft>
                <a:spcPts val="100"/>
              </a:spcAft>
              <a:buNone/>
            </a:pPr>
            <a:r>
              <a:rPr lang="en-US" sz="1600" dirty="0"/>
              <a:t>I'm fine, I'm fine.</a:t>
            </a:r>
          </a:p>
          <a:p>
            <a:pPr marL="0" indent="0">
              <a:lnSpc>
                <a:spcPct val="120000"/>
              </a:lnSpc>
              <a:spcAft>
                <a:spcPts val="100"/>
              </a:spcAft>
              <a:buNone/>
            </a:pPr>
            <a:r>
              <a:rPr lang="en-US" sz="1600" b="1" dirty="0"/>
              <a:t>User</a:t>
            </a:r>
            <a:r>
              <a:rPr lang="en-US" sz="1600" dirty="0"/>
              <a:t> : That's great, and what you were doing?</a:t>
            </a:r>
          </a:p>
          <a:p>
            <a:pPr marL="0" indent="0">
              <a:lnSpc>
                <a:spcPct val="120000"/>
              </a:lnSpc>
              <a:spcAft>
                <a:spcPts val="100"/>
              </a:spcAft>
              <a:buNone/>
            </a:pPr>
            <a:r>
              <a:rPr lang="en-US" sz="1600" dirty="0"/>
              <a:t>I was doing a little shopping.</a:t>
            </a:r>
          </a:p>
          <a:p>
            <a:pPr marL="0" indent="0">
              <a:lnSpc>
                <a:spcPct val="120000"/>
              </a:lnSpc>
              <a:spcAft>
                <a:spcPts val="100"/>
              </a:spcAft>
              <a:buNone/>
            </a:pPr>
            <a:r>
              <a:rPr lang="en-US" sz="1600" b="1" dirty="0"/>
              <a:t>User</a:t>
            </a:r>
            <a:r>
              <a:rPr lang="en-US" sz="1600" dirty="0"/>
              <a:t> : what did you brought?</a:t>
            </a:r>
          </a:p>
          <a:p>
            <a:pPr marL="0" indent="0">
              <a:lnSpc>
                <a:spcPct val="120000"/>
              </a:lnSpc>
              <a:spcAft>
                <a:spcPts val="100"/>
              </a:spcAft>
              <a:buNone/>
            </a:pPr>
            <a:r>
              <a:rPr lang="en-US" sz="1600" dirty="0"/>
              <a:t>a hat</a:t>
            </a:r>
          </a:p>
          <a:p>
            <a:pPr marL="0" indent="0">
              <a:lnSpc>
                <a:spcPct val="120000"/>
              </a:lnSpc>
              <a:spcAft>
                <a:spcPts val="100"/>
              </a:spcAft>
              <a:buNone/>
            </a:pPr>
            <a:r>
              <a:rPr lang="en-US" sz="1600" b="1" dirty="0"/>
              <a:t>User</a:t>
            </a:r>
            <a:r>
              <a:rPr lang="en-US" sz="1600" dirty="0"/>
              <a:t> : </a:t>
            </a:r>
            <a:r>
              <a:rPr lang="en-US" sz="1600" dirty="0" err="1"/>
              <a:t>i</a:t>
            </a:r>
            <a:r>
              <a:rPr lang="en-US" sz="1600" dirty="0"/>
              <a:t> too love hats</a:t>
            </a:r>
          </a:p>
          <a:p>
            <a:pPr marL="0" indent="0">
              <a:lnSpc>
                <a:spcPct val="120000"/>
              </a:lnSpc>
              <a:spcAft>
                <a:spcPts val="100"/>
              </a:spcAft>
              <a:buNone/>
            </a:pPr>
            <a:r>
              <a:rPr lang="en-US" sz="1600" dirty="0"/>
              <a:t>hats are my favorite thing</a:t>
            </a:r>
          </a:p>
          <a:p>
            <a:pPr marL="0" indent="0">
              <a:lnSpc>
                <a:spcPct val="120000"/>
              </a:lnSpc>
              <a:spcAft>
                <a:spcPts val="100"/>
              </a:spcAft>
              <a:buNone/>
            </a:pPr>
            <a:r>
              <a:rPr lang="en-US" sz="1600" b="1" dirty="0"/>
              <a:t>User</a:t>
            </a:r>
            <a:r>
              <a:rPr lang="en-US" sz="1600" dirty="0"/>
              <a:t> : okay, do you know anything about NLP?</a:t>
            </a:r>
          </a:p>
          <a:p>
            <a:pPr marL="0" indent="0">
              <a:lnSpc>
                <a:spcPct val="120000"/>
              </a:lnSpc>
              <a:spcAft>
                <a:spcPts val="100"/>
              </a:spcAft>
              <a:buNone/>
            </a:pPr>
            <a:r>
              <a:rPr lang="en-US" sz="1600" dirty="0"/>
              <a:t>yes</a:t>
            </a:r>
          </a:p>
          <a:p>
            <a:pPr marL="0" indent="0">
              <a:lnSpc>
                <a:spcPct val="120000"/>
              </a:lnSpc>
              <a:spcAft>
                <a:spcPts val="100"/>
              </a:spcAft>
              <a:buNone/>
            </a:pPr>
            <a:r>
              <a:rPr lang="en-US" sz="1600" b="1" dirty="0"/>
              <a:t>User</a:t>
            </a:r>
            <a:r>
              <a:rPr lang="en-US" sz="1600" dirty="0"/>
              <a:t> : what  is NLP ?</a:t>
            </a:r>
          </a:p>
          <a:p>
            <a:pPr marL="0" indent="0">
              <a:lnSpc>
                <a:spcPct val="120000"/>
              </a:lnSpc>
              <a:spcAft>
                <a:spcPts val="100"/>
              </a:spcAft>
              <a:buNone/>
            </a:pPr>
            <a:r>
              <a:rPr lang="en-US" sz="1600" dirty="0"/>
              <a:t>nonlinear programming</a:t>
            </a:r>
          </a:p>
          <a:p>
            <a:pPr marL="0" indent="0">
              <a:lnSpc>
                <a:spcPct val="120000"/>
              </a:lnSpc>
              <a:spcAft>
                <a:spcPts val="100"/>
              </a:spcAft>
              <a:buNone/>
            </a:pPr>
            <a:endParaRPr lang="en-IN" sz="1600" dirty="0"/>
          </a:p>
        </p:txBody>
      </p:sp>
      <p:sp>
        <p:nvSpPr>
          <p:cNvPr id="5" name="TextBox 4">
            <a:extLst>
              <a:ext uri="{FF2B5EF4-FFF2-40B4-BE49-F238E27FC236}">
                <a16:creationId xmlns:a16="http://schemas.microsoft.com/office/drawing/2014/main" id="{4514E619-8624-9A38-05E4-DC44B7659549}"/>
              </a:ext>
            </a:extLst>
          </p:cNvPr>
          <p:cNvSpPr txBox="1"/>
          <p:nvPr/>
        </p:nvSpPr>
        <p:spPr>
          <a:xfrm>
            <a:off x="6647688" y="1847088"/>
            <a:ext cx="4905208" cy="5245539"/>
          </a:xfrm>
          <a:prstGeom prst="rect">
            <a:avLst/>
          </a:prstGeom>
          <a:noFill/>
        </p:spPr>
        <p:txBody>
          <a:bodyPr wrap="square" rtlCol="0">
            <a:spAutoFit/>
          </a:bodyPr>
          <a:lstStyle/>
          <a:p>
            <a:pPr marL="0" indent="0">
              <a:lnSpc>
                <a:spcPct val="120000"/>
              </a:lnSpc>
              <a:spcAft>
                <a:spcPts val="100"/>
              </a:spcAft>
              <a:buNone/>
            </a:pPr>
            <a:r>
              <a:rPr lang="en-US" sz="1600" b="1" dirty="0"/>
              <a:t>User</a:t>
            </a:r>
            <a:r>
              <a:rPr lang="en-US" sz="1600" dirty="0"/>
              <a:t> : Okay, good! but </a:t>
            </a:r>
            <a:r>
              <a:rPr lang="en-US" sz="1600" dirty="0" err="1"/>
              <a:t>i</a:t>
            </a:r>
            <a:r>
              <a:rPr lang="en-US" sz="1600" dirty="0"/>
              <a:t> was actually talking about Natural Language Programming</a:t>
            </a:r>
          </a:p>
          <a:p>
            <a:pPr marL="0" indent="0">
              <a:lnSpc>
                <a:spcPct val="120000"/>
              </a:lnSpc>
              <a:spcAft>
                <a:spcPts val="100"/>
              </a:spcAft>
              <a:buNone/>
            </a:pPr>
            <a:r>
              <a:rPr lang="en-US" sz="1600" dirty="0"/>
              <a:t>Okay, good! but </a:t>
            </a:r>
            <a:r>
              <a:rPr lang="en-US" sz="1600" dirty="0" err="1"/>
              <a:t>i</a:t>
            </a:r>
            <a:r>
              <a:rPr lang="en-US" sz="1600" dirty="0"/>
              <a:t> was actually talking about Natural Language Programming.</a:t>
            </a:r>
          </a:p>
          <a:p>
            <a:pPr marL="0" indent="0">
              <a:lnSpc>
                <a:spcPct val="120000"/>
              </a:lnSpc>
              <a:spcAft>
                <a:spcPts val="100"/>
              </a:spcAft>
              <a:buNone/>
            </a:pPr>
            <a:r>
              <a:rPr lang="en-US" sz="1600" b="1" dirty="0"/>
              <a:t>User</a:t>
            </a:r>
            <a:r>
              <a:rPr lang="en-US" sz="1600" dirty="0"/>
              <a:t> : Why did you repeated my statement ?</a:t>
            </a:r>
          </a:p>
          <a:p>
            <a:pPr marL="0" indent="0">
              <a:lnSpc>
                <a:spcPct val="120000"/>
              </a:lnSpc>
              <a:spcAft>
                <a:spcPts val="100"/>
              </a:spcAft>
              <a:buNone/>
            </a:pPr>
            <a:r>
              <a:rPr lang="en-US" sz="1600" dirty="0"/>
              <a:t>I was referring to you.</a:t>
            </a:r>
          </a:p>
          <a:p>
            <a:pPr marL="0" indent="0">
              <a:lnSpc>
                <a:spcPct val="120000"/>
              </a:lnSpc>
              <a:spcAft>
                <a:spcPts val="100"/>
              </a:spcAft>
              <a:buNone/>
            </a:pPr>
            <a:r>
              <a:rPr lang="en-US" sz="1600" b="1" dirty="0"/>
              <a:t>User</a:t>
            </a:r>
            <a:r>
              <a:rPr lang="en-US" sz="1600" dirty="0"/>
              <a:t> : No, </a:t>
            </a:r>
            <a:r>
              <a:rPr lang="en-US" sz="1600" dirty="0" err="1"/>
              <a:t>thats</a:t>
            </a:r>
            <a:r>
              <a:rPr lang="en-US" sz="1600" dirty="0"/>
              <a:t> not true</a:t>
            </a:r>
          </a:p>
          <a:p>
            <a:pPr marL="0" indent="0">
              <a:lnSpc>
                <a:spcPct val="120000"/>
              </a:lnSpc>
              <a:spcAft>
                <a:spcPts val="100"/>
              </a:spcAft>
              <a:buNone/>
            </a:pPr>
            <a:r>
              <a:rPr lang="en-US" sz="1600" dirty="0"/>
              <a:t>no, </a:t>
            </a:r>
            <a:r>
              <a:rPr lang="en-US" sz="1600" dirty="0" err="1"/>
              <a:t>thats</a:t>
            </a:r>
            <a:r>
              <a:rPr lang="en-US" sz="1600" dirty="0"/>
              <a:t> not true.</a:t>
            </a:r>
          </a:p>
          <a:p>
            <a:pPr marL="0" indent="0">
              <a:lnSpc>
                <a:spcPct val="120000"/>
              </a:lnSpc>
              <a:spcAft>
                <a:spcPts val="100"/>
              </a:spcAft>
              <a:buNone/>
            </a:pPr>
            <a:r>
              <a:rPr lang="en-US" sz="1600" b="1" dirty="0"/>
              <a:t>User</a:t>
            </a:r>
            <a:r>
              <a:rPr lang="en-US" sz="1600" dirty="0"/>
              <a:t> : don't repeat me</a:t>
            </a:r>
          </a:p>
          <a:p>
            <a:pPr marL="0" indent="0">
              <a:lnSpc>
                <a:spcPct val="120000"/>
              </a:lnSpc>
              <a:spcAft>
                <a:spcPts val="100"/>
              </a:spcAft>
              <a:buNone/>
            </a:pPr>
            <a:r>
              <a:rPr lang="en-US" sz="1600" dirty="0"/>
              <a:t>don't repeat me</a:t>
            </a:r>
          </a:p>
          <a:p>
            <a:pPr marL="0" indent="0">
              <a:lnSpc>
                <a:spcPct val="120000"/>
              </a:lnSpc>
              <a:spcAft>
                <a:spcPts val="100"/>
              </a:spcAft>
              <a:buNone/>
            </a:pPr>
            <a:r>
              <a:rPr lang="en-US" sz="1600" b="1" dirty="0"/>
              <a:t>User</a:t>
            </a:r>
            <a:r>
              <a:rPr lang="en-US" sz="1600" dirty="0"/>
              <a:t> : do you know programming?</a:t>
            </a:r>
          </a:p>
          <a:p>
            <a:pPr marL="0" indent="0">
              <a:lnSpc>
                <a:spcPct val="120000"/>
              </a:lnSpc>
              <a:spcAft>
                <a:spcPts val="100"/>
              </a:spcAft>
              <a:buNone/>
            </a:pPr>
            <a:r>
              <a:rPr lang="en-US" sz="1600" dirty="0"/>
              <a:t>yes</a:t>
            </a:r>
          </a:p>
          <a:p>
            <a:pPr marL="0" indent="0">
              <a:lnSpc>
                <a:spcPct val="120000"/>
              </a:lnSpc>
              <a:spcAft>
                <a:spcPts val="100"/>
              </a:spcAft>
              <a:buNone/>
            </a:pPr>
            <a:r>
              <a:rPr lang="en-US" sz="1600" b="1" dirty="0"/>
              <a:t>User</a:t>
            </a:r>
            <a:r>
              <a:rPr lang="en-US" sz="1600" dirty="0"/>
              <a:t> : What programming languages do you know ?</a:t>
            </a:r>
          </a:p>
          <a:p>
            <a:pPr marL="0" indent="0">
              <a:lnSpc>
                <a:spcPct val="120000"/>
              </a:lnSpc>
              <a:spcAft>
                <a:spcPts val="100"/>
              </a:spcAft>
              <a:buNone/>
            </a:pPr>
            <a:r>
              <a:rPr lang="en-US" sz="1600" dirty="0" err="1"/>
              <a:t>javascript</a:t>
            </a:r>
            <a:endParaRPr lang="en-US" sz="1600" dirty="0"/>
          </a:p>
          <a:p>
            <a:pPr marL="0" indent="0">
              <a:lnSpc>
                <a:spcPct val="120000"/>
              </a:lnSpc>
              <a:spcAft>
                <a:spcPts val="100"/>
              </a:spcAft>
              <a:buNone/>
            </a:pPr>
            <a:r>
              <a:rPr lang="en-US" sz="1600" b="1" dirty="0"/>
              <a:t>User</a:t>
            </a:r>
            <a:r>
              <a:rPr lang="en-US" sz="1600" dirty="0"/>
              <a:t> : cool</a:t>
            </a:r>
          </a:p>
          <a:p>
            <a:pPr marL="0" indent="0">
              <a:lnSpc>
                <a:spcPct val="120000"/>
              </a:lnSpc>
              <a:spcAft>
                <a:spcPts val="100"/>
              </a:spcAft>
              <a:buNone/>
            </a:pPr>
            <a:r>
              <a:rPr lang="en-US" sz="1600" dirty="0"/>
              <a:t>cool</a:t>
            </a:r>
            <a:endParaRPr lang="en-IN" sz="1600" dirty="0"/>
          </a:p>
          <a:p>
            <a:endParaRPr lang="en-IN" sz="1600" dirty="0"/>
          </a:p>
        </p:txBody>
      </p:sp>
    </p:spTree>
    <p:extLst>
      <p:ext uri="{BB962C8B-B14F-4D97-AF65-F5344CB8AC3E}">
        <p14:creationId xmlns:p14="http://schemas.microsoft.com/office/powerpoint/2010/main" val="3905315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161F-87D9-4016-79C8-BBAD29E66514}"/>
              </a:ext>
            </a:extLst>
          </p:cNvPr>
          <p:cNvSpPr>
            <a:spLocks noGrp="1"/>
          </p:cNvSpPr>
          <p:nvPr>
            <p:ph type="title"/>
          </p:nvPr>
        </p:nvSpPr>
        <p:spPr/>
        <p:txBody>
          <a:bodyPr/>
          <a:lstStyle/>
          <a:p>
            <a:r>
              <a:rPr lang="en-US" dirty="0"/>
              <a:t>What is NLP ?</a:t>
            </a:r>
            <a:endParaRPr lang="en-IN" dirty="0"/>
          </a:p>
        </p:txBody>
      </p:sp>
      <p:sp>
        <p:nvSpPr>
          <p:cNvPr id="3" name="Content Placeholder 2">
            <a:extLst>
              <a:ext uri="{FF2B5EF4-FFF2-40B4-BE49-F238E27FC236}">
                <a16:creationId xmlns:a16="http://schemas.microsoft.com/office/drawing/2014/main" id="{A9C8371C-2D32-E486-839F-13B193A15450}"/>
              </a:ext>
            </a:extLst>
          </p:cNvPr>
          <p:cNvSpPr>
            <a:spLocks noGrp="1"/>
          </p:cNvSpPr>
          <p:nvPr>
            <p:ph idx="1"/>
          </p:nvPr>
        </p:nvSpPr>
        <p:spPr/>
        <p:txBody>
          <a:bodyPr/>
          <a:lstStyle/>
          <a:p>
            <a:r>
              <a:rPr lang="en-US" b="0" i="0" u="none" strike="noStrike" dirty="0">
                <a:effectLst/>
                <a:latin typeface="Inter"/>
                <a:hlinkClick r:id="rId2"/>
              </a:rPr>
              <a:t>Natural language processing (NLP)</a:t>
            </a:r>
            <a:r>
              <a:rPr lang="en-US" b="0" i="0" dirty="0">
                <a:solidFill>
                  <a:srgbClr val="374151"/>
                </a:solidFill>
                <a:effectLst/>
                <a:latin typeface="Inter"/>
              </a:rPr>
              <a:t> is the discipline of building machines that can manipulate human language — or data that resembles human language — in the way that it is written, spoken, and organized. It evolved from computational linguistics, which uses computer science to understand the principles of language, but rather than developing theoretical frameworks, NLP is an engineering discipline that seeks to build technology to accomplish useful tasks. NLP can be divided into two overlapping subfields: natural language understanding (NLU), which focuses on semantic analysis or determining the intended meaning of text, and natural language generation (NLG), which focuses on text generation by a machine. NLP is separate from — but often used in conjunction with — speech recognition, which seeks to parse spoken language into words, turning sound into text and vice versa.</a:t>
            </a:r>
            <a:endParaRPr lang="en-IN" dirty="0"/>
          </a:p>
        </p:txBody>
      </p:sp>
    </p:spTree>
    <p:extLst>
      <p:ext uri="{BB962C8B-B14F-4D97-AF65-F5344CB8AC3E}">
        <p14:creationId xmlns:p14="http://schemas.microsoft.com/office/powerpoint/2010/main" val="242452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DE7D-6647-9479-2EB5-D20250D48F07}"/>
              </a:ext>
            </a:extLst>
          </p:cNvPr>
          <p:cNvSpPr>
            <a:spLocks noGrp="1"/>
          </p:cNvSpPr>
          <p:nvPr>
            <p:ph type="title"/>
          </p:nvPr>
        </p:nvSpPr>
        <p:spPr/>
        <p:txBody>
          <a:bodyPr/>
          <a:lstStyle/>
          <a:p>
            <a:r>
              <a:rPr lang="en-US" dirty="0"/>
              <a:t>Text Generation by GPT 2 - Offline</a:t>
            </a:r>
            <a:endParaRPr lang="en-IN" dirty="0"/>
          </a:p>
        </p:txBody>
      </p:sp>
      <p:sp>
        <p:nvSpPr>
          <p:cNvPr id="3" name="Content Placeholder 2">
            <a:extLst>
              <a:ext uri="{FF2B5EF4-FFF2-40B4-BE49-F238E27FC236}">
                <a16:creationId xmlns:a16="http://schemas.microsoft.com/office/drawing/2014/main" id="{3C1E033C-92E1-170A-8858-859C0E438164}"/>
              </a:ext>
            </a:extLst>
          </p:cNvPr>
          <p:cNvSpPr>
            <a:spLocks noGrp="1"/>
          </p:cNvSpPr>
          <p:nvPr>
            <p:ph idx="1"/>
          </p:nvPr>
        </p:nvSpPr>
        <p:spPr>
          <a:xfrm>
            <a:off x="406400" y="1871133"/>
            <a:ext cx="11421533" cy="4800599"/>
          </a:xfrm>
        </p:spPr>
        <p:txBody>
          <a:bodyPr>
            <a:normAutofit fontScale="70000" lnSpcReduction="20000"/>
          </a:bodyPr>
          <a:lstStyle/>
          <a:p>
            <a:pPr marL="0" indent="0">
              <a:buNone/>
            </a:pPr>
            <a:r>
              <a:rPr lang="en-US" b="1" dirty="0"/>
              <a:t>User</a:t>
            </a:r>
            <a:r>
              <a:rPr lang="en-US" dirty="0"/>
              <a:t> : Sleep is very import for humans</a:t>
            </a:r>
          </a:p>
          <a:p>
            <a:pPr marL="0" indent="0">
              <a:buNone/>
            </a:pPr>
            <a:r>
              <a:rPr lang="en-US" b="1" dirty="0"/>
              <a:t>GPT 2 : </a:t>
            </a:r>
          </a:p>
          <a:p>
            <a:pPr marL="0" indent="0">
              <a:buNone/>
            </a:pPr>
            <a:r>
              <a:rPr lang="en-US" dirty="0"/>
              <a:t>Sleep is very import for humans, which is true of people of a certain age and condition where there is less or no risk.</a:t>
            </a:r>
          </a:p>
          <a:p>
            <a:pPr marL="0" indent="0">
              <a:buNone/>
            </a:pPr>
            <a:r>
              <a:rPr lang="en-US" dirty="0"/>
              <a:t>"My goal with all of our diets is to reduce risk by helping us develop as healthy as possible as we can. People who have a history of metabolic problems who're obese are in a strong position not only to become healthier but also to be successful in their weight loss."</a:t>
            </a:r>
          </a:p>
          <a:p>
            <a:pPr marL="0" indent="0">
              <a:buNone/>
            </a:pPr>
            <a:r>
              <a:rPr lang="en-US" dirty="0"/>
              <a:t>While many people around the world consume too much of natural sugars such as sugars in their diets, according to Dr Gavan H. Mehta, Senior Consultant with the National Low Carb and Fiber Diet Group at Diabetes UK, it could result in people being more likely to experience metabolic problems, such as diabetes, metabolic syndrome, high blood pressure, high triglyceride levels, and other chronic health problems. This is particularly apparent to those living in a low-carb diet, which also includes saturated fats.</a:t>
            </a:r>
          </a:p>
          <a:p>
            <a:pPr marL="0" indent="0">
              <a:buNone/>
            </a:pPr>
            <a:r>
              <a:rPr lang="en-US" dirty="0"/>
              <a:t>She advises people to limit their intakes of certain types of carbohydrates because it can increase the risk of cardiovascular disease. "By the time too much of our food comes in its way people would become dehydrated and this could lead to a metabolic problem," she explains.</a:t>
            </a:r>
          </a:p>
          <a:p>
            <a:pPr marL="0" indent="0">
              <a:buNone/>
            </a:pPr>
            <a:r>
              <a:rPr lang="en-US" dirty="0"/>
              <a:t>Other diet factors include how much you eat (including sweets) or how much you consume from a variety of sources – such as a lot of fruits, vegetables, and high-energy drinks. A high-fat diet is also considered healthy and can lead to weight regain, she says.</a:t>
            </a:r>
          </a:p>
          <a:p>
            <a:pPr marL="0" indent="0">
              <a:buNone/>
            </a:pPr>
            <a:r>
              <a:rPr lang="en-US" dirty="0"/>
              <a:t>This lack of weight loss may be why a variety of diets and types of sweets are generally found in diet, while most of the refined sugars in natural sugars may be found in fruits and vegetables – a common dietary pattern that is also high in sugars.</a:t>
            </a:r>
          </a:p>
          <a:p>
            <a:pPr marL="0" indent="0">
              <a:buNone/>
            </a:pPr>
            <a:r>
              <a:rPr lang="en-US" dirty="0"/>
              <a:t>What are sugars?</a:t>
            </a:r>
          </a:p>
          <a:p>
            <a:pPr marL="0" indent="0">
              <a:buNone/>
            </a:pPr>
            <a:r>
              <a:rPr lang="en-US" dirty="0"/>
              <a:t>Synthetic sugars – such as sucrose and saccharide – have been around since ancient times and are used to produce energy from sugars. This allows them to make energy from fatty acids to produce energy from carbohydrate to produce energy from fat to produce calories. Sugars are considered "good' for health because they can help you to burn fat efficiently and are often found in fruits, fruits and vegetables.</a:t>
            </a:r>
          </a:p>
          <a:p>
            <a:pPr marL="0" indent="0">
              <a:buNone/>
            </a:pPr>
            <a:r>
              <a:rPr lang="en-US" dirty="0"/>
              <a:t>However, sugars are also found naturally in food, including grains such as wheat and barley, beans, nuts and seeds, fish, fruits and vegetables, and spices, according to Dr Mehta. The glycemic index of healthy dieters includes a range of dietary carbohydrates, such as low</a:t>
            </a:r>
            <a:endParaRPr lang="en-IN" dirty="0"/>
          </a:p>
        </p:txBody>
      </p:sp>
    </p:spTree>
    <p:extLst>
      <p:ext uri="{BB962C8B-B14F-4D97-AF65-F5344CB8AC3E}">
        <p14:creationId xmlns:p14="http://schemas.microsoft.com/office/powerpoint/2010/main" val="1734072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BBB-F276-5C26-AEBB-59F686B7CE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62A20B-5B78-0297-C3FA-0748D410593A}"/>
              </a:ext>
            </a:extLst>
          </p:cNvPr>
          <p:cNvSpPr>
            <a:spLocks noGrp="1"/>
          </p:cNvSpPr>
          <p:nvPr>
            <p:ph idx="1"/>
          </p:nvPr>
        </p:nvSpPr>
        <p:spPr/>
        <p:txBody>
          <a:bodyPr/>
          <a:lstStyle/>
          <a:p>
            <a:r>
              <a:rPr lang="en-US" dirty="0"/>
              <a:t>Apple keeps doctor away if he says it's not a good idea to have another child</a:t>
            </a:r>
          </a:p>
          <a:p>
            <a:endParaRPr lang="en-US" dirty="0"/>
          </a:p>
          <a:p>
            <a:r>
              <a:rPr lang="en-US" dirty="0"/>
              <a:t>The family had five kids, as his parents had three.</a:t>
            </a:r>
          </a:p>
          <a:p>
            <a:endParaRPr lang="en-US" dirty="0"/>
          </a:p>
          <a:p>
            <a:r>
              <a:rPr lang="en-US" dirty="0"/>
              <a:t>Sydney's mother, </a:t>
            </a:r>
            <a:r>
              <a:rPr lang="en-US" dirty="0" err="1"/>
              <a:t>Tristana</a:t>
            </a:r>
            <a:r>
              <a:rPr lang="en-US" dirty="0"/>
              <a:t>, said she was shocked.</a:t>
            </a:r>
            <a:endParaRPr lang="en-IN" dirty="0"/>
          </a:p>
        </p:txBody>
      </p:sp>
    </p:spTree>
    <p:extLst>
      <p:ext uri="{BB962C8B-B14F-4D97-AF65-F5344CB8AC3E}">
        <p14:creationId xmlns:p14="http://schemas.microsoft.com/office/powerpoint/2010/main" val="507976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3ED060-D79A-9FE2-12E4-0ADBA02AE4EB}"/>
              </a:ext>
            </a:extLst>
          </p:cNvPr>
          <p:cNvSpPr txBox="1"/>
          <p:nvPr/>
        </p:nvSpPr>
        <p:spPr>
          <a:xfrm>
            <a:off x="1359408" y="2414016"/>
            <a:ext cx="9473184" cy="2677656"/>
          </a:xfrm>
          <a:prstGeom prst="rect">
            <a:avLst/>
          </a:prstGeom>
          <a:noFill/>
        </p:spPr>
        <p:txBody>
          <a:bodyPr wrap="square" rtlCol="0">
            <a:spAutoFit/>
          </a:bodyPr>
          <a:lstStyle/>
          <a:p>
            <a:r>
              <a:rPr lang="en-US" sz="2400" dirty="0"/>
              <a:t>"We've made incredible strides in generative AI, unlocking remarkable creative potential. Yet, the elusive realm of consciousness remains beyond its grasp. Let us marvel at our achievements in AI while acknowledging that true consciousness shall forever elude its reach.“</a:t>
            </a:r>
          </a:p>
          <a:p>
            <a:endParaRPr lang="en-US" sz="2400" dirty="0"/>
          </a:p>
          <a:p>
            <a:endParaRPr lang="en-US" sz="2400" dirty="0"/>
          </a:p>
          <a:p>
            <a:r>
              <a:rPr lang="en-US" sz="2400" dirty="0"/>
              <a:t>														- </a:t>
            </a:r>
            <a:r>
              <a:rPr lang="en-US" sz="2400" dirty="0" err="1"/>
              <a:t>Atmanand</a:t>
            </a:r>
            <a:r>
              <a:rPr lang="en-US" sz="2400" dirty="0"/>
              <a:t> </a:t>
            </a:r>
            <a:r>
              <a:rPr lang="en-US" sz="2400" dirty="0" err="1"/>
              <a:t>Gauns</a:t>
            </a:r>
            <a:endParaRPr lang="en-IN" sz="2400" dirty="0"/>
          </a:p>
        </p:txBody>
      </p:sp>
    </p:spTree>
    <p:extLst>
      <p:ext uri="{BB962C8B-B14F-4D97-AF65-F5344CB8AC3E}">
        <p14:creationId xmlns:p14="http://schemas.microsoft.com/office/powerpoint/2010/main" val="1636288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73C-2B1A-4602-BFBE-CFE1E55D9B38}"/>
              </a:ext>
            </a:extLst>
          </p:cNvPr>
          <p:cNvSpPr>
            <a:spLocks noGrp="1"/>
          </p:cNvSpPr>
          <p:nvPr>
            <p:ph type="ctrTitle" idx="4294967295"/>
          </p:nvPr>
        </p:nvSpPr>
        <p:spPr>
          <a:xfrm>
            <a:off x="8290321" y="1222777"/>
            <a:ext cx="3570002" cy="1746250"/>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4294967295"/>
          </p:nvPr>
        </p:nvSpPr>
        <p:spPr>
          <a:xfrm>
            <a:off x="8045990" y="3584702"/>
            <a:ext cx="4058665" cy="1982787"/>
          </a:xfrm>
        </p:spPr>
        <p:txBody>
          <a:bodyPr>
            <a:normAutofit/>
          </a:bodyPr>
          <a:lstStyle/>
          <a:p>
            <a:r>
              <a:rPr lang="en-US" sz="2400" dirty="0">
                <a:ln w="0"/>
                <a:solidFill>
                  <a:schemeClr val="tx1"/>
                </a:solidFill>
                <a:effectLst>
                  <a:outerShdw blurRad="38100" dist="19050" dir="2700000" algn="tl" rotWithShape="0">
                    <a:schemeClr val="dk1">
                      <a:alpha val="40000"/>
                    </a:schemeClr>
                  </a:outerShdw>
                </a:effectLst>
              </a:rPr>
              <a:t>WhatsApp : 9960483277</a:t>
            </a:r>
          </a:p>
          <a:p>
            <a:r>
              <a:rPr lang="en-US" sz="2400" dirty="0" err="1">
                <a:ln w="0"/>
                <a:solidFill>
                  <a:schemeClr val="tx1"/>
                </a:solidFill>
                <a:effectLst>
                  <a:outerShdw blurRad="38100" dist="19050" dir="2700000" algn="tl" rotWithShape="0">
                    <a:schemeClr val="dk1">
                      <a:alpha val="40000"/>
                    </a:schemeClr>
                  </a:outerShdw>
                </a:effectLst>
              </a:rPr>
              <a:t>LinkedIN</a:t>
            </a:r>
            <a:r>
              <a:rPr lang="en-US" sz="2400" dirty="0">
                <a:ln w="0"/>
                <a:solidFill>
                  <a:schemeClr val="tx1"/>
                </a:solidFill>
                <a:effectLst>
                  <a:outerShdw blurRad="38100" dist="19050" dir="2700000" algn="tl" rotWithShape="0">
                    <a:schemeClr val="dk1">
                      <a:alpha val="40000"/>
                    </a:schemeClr>
                  </a:outerShdw>
                </a:effectLst>
              </a:rPr>
              <a:t> : </a:t>
            </a:r>
            <a:r>
              <a:rPr lang="en-US" sz="2400" dirty="0" err="1">
                <a:ln w="0"/>
                <a:solidFill>
                  <a:schemeClr val="tx1"/>
                </a:solidFill>
                <a:effectLst>
                  <a:outerShdw blurRad="38100" dist="19050" dir="2700000" algn="tl" rotWithShape="0">
                    <a:schemeClr val="dk1">
                      <a:alpha val="40000"/>
                    </a:schemeClr>
                  </a:outerShdw>
                </a:effectLst>
              </a:rPr>
              <a:t>Atmanand</a:t>
            </a:r>
            <a:r>
              <a:rPr lang="en-US" sz="2400" dirty="0">
                <a:ln w="0"/>
                <a:solidFill>
                  <a:schemeClr val="tx1"/>
                </a:solidFill>
                <a:effectLst>
                  <a:outerShdw blurRad="38100" dist="19050" dir="2700000" algn="tl" rotWithShape="0">
                    <a:schemeClr val="dk1">
                      <a:alpha val="40000"/>
                    </a:schemeClr>
                  </a:outerShdw>
                </a:effectLst>
              </a:rPr>
              <a:t> </a:t>
            </a:r>
            <a:r>
              <a:rPr lang="en-US" sz="2400" dirty="0" err="1">
                <a:ln w="0"/>
                <a:solidFill>
                  <a:schemeClr val="tx1"/>
                </a:solidFill>
                <a:effectLst>
                  <a:outerShdw blurRad="38100" dist="19050" dir="2700000" algn="tl" rotWithShape="0">
                    <a:schemeClr val="dk1">
                      <a:alpha val="40000"/>
                    </a:schemeClr>
                  </a:outerShdw>
                </a:effectLst>
              </a:rPr>
              <a:t>Gauns</a:t>
            </a:r>
            <a:endParaRPr lang="en-US" sz="2400" dirty="0">
              <a:ln w="0"/>
              <a:solidFill>
                <a:schemeClr val="tx1"/>
              </a:solidFill>
              <a:effectLst>
                <a:outerShdw blurRad="38100" dist="19050" dir="2700000" algn="tl" rotWithShape="0">
                  <a:schemeClr val="dk1">
                    <a:alpha val="40000"/>
                  </a:schemeClr>
                </a:outerShdw>
              </a:effectLst>
            </a:endParaRPr>
          </a:p>
        </p:txBody>
      </p:sp>
      <p:pic>
        <p:nvPicPr>
          <p:cNvPr id="1026" name="Picture 2" descr="30k+ Neural Network Pictures | Download Free Images on Unsplash">
            <a:extLst>
              <a:ext uri="{FF2B5EF4-FFF2-40B4-BE49-F238E27FC236}">
                <a16:creationId xmlns:a16="http://schemas.microsoft.com/office/drawing/2014/main" id="{73587F5A-D08A-5445-ECC4-40B0CBA99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02" y="1446212"/>
            <a:ext cx="7491524" cy="427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F220-1704-5D99-7BA0-7BC33B0D195F}"/>
              </a:ext>
            </a:extLst>
          </p:cNvPr>
          <p:cNvSpPr>
            <a:spLocks noGrp="1"/>
          </p:cNvSpPr>
          <p:nvPr>
            <p:ph type="title"/>
          </p:nvPr>
        </p:nvSpPr>
        <p:spPr/>
        <p:txBody>
          <a:bodyPr/>
          <a:lstStyle/>
          <a:p>
            <a:r>
              <a:rPr lang="en-US" b="1" i="0" dirty="0">
                <a:effectLst/>
                <a:latin typeface="Inter"/>
              </a:rPr>
              <a:t>What is Natural Language Processing (NLP) Used For?</a:t>
            </a:r>
            <a:endParaRPr lang="en-IN" dirty="0"/>
          </a:p>
        </p:txBody>
      </p:sp>
      <p:sp>
        <p:nvSpPr>
          <p:cNvPr id="4" name="Text Placeholder 3">
            <a:extLst>
              <a:ext uri="{FF2B5EF4-FFF2-40B4-BE49-F238E27FC236}">
                <a16:creationId xmlns:a16="http://schemas.microsoft.com/office/drawing/2014/main" id="{349DB3B2-F753-30E7-5BEE-CE7CC9A18ADD}"/>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1373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161F-87D9-4016-79C8-BBAD29E66514}"/>
              </a:ext>
            </a:extLst>
          </p:cNvPr>
          <p:cNvSpPr>
            <a:spLocks noGrp="1"/>
          </p:cNvSpPr>
          <p:nvPr>
            <p:ph type="title"/>
          </p:nvPr>
        </p:nvSpPr>
        <p:spPr/>
        <p:txBody>
          <a:bodyPr/>
          <a:lstStyle/>
          <a:p>
            <a:r>
              <a:rPr lang="en-IN" b="1" i="0" dirty="0">
                <a:effectLst/>
                <a:latin typeface="Inter"/>
              </a:rPr>
              <a:t>Sentiment analysis</a:t>
            </a:r>
            <a:endParaRPr lang="en-IN" dirty="0"/>
          </a:p>
        </p:txBody>
      </p:sp>
      <p:sp>
        <p:nvSpPr>
          <p:cNvPr id="3" name="Content Placeholder 2">
            <a:extLst>
              <a:ext uri="{FF2B5EF4-FFF2-40B4-BE49-F238E27FC236}">
                <a16:creationId xmlns:a16="http://schemas.microsoft.com/office/drawing/2014/main" id="{A9C8371C-2D32-E486-839F-13B193A15450}"/>
              </a:ext>
            </a:extLst>
          </p:cNvPr>
          <p:cNvSpPr>
            <a:spLocks noGrp="1"/>
          </p:cNvSpPr>
          <p:nvPr>
            <p:ph idx="1"/>
          </p:nvPr>
        </p:nvSpPr>
        <p:spPr>
          <a:xfrm>
            <a:off x="581192" y="2180496"/>
            <a:ext cx="5386473" cy="4172178"/>
          </a:xfrm>
        </p:spPr>
        <p:txBody>
          <a:bodyPr/>
          <a:lstStyle/>
          <a:p>
            <a:pPr algn="l">
              <a:buFont typeface="Arial" panose="020B0604020202020204" pitchFamily="34" charset="0"/>
              <a:buChar char="•"/>
            </a:pPr>
            <a:r>
              <a:rPr lang="en-US" b="1" i="0" dirty="0">
                <a:solidFill>
                  <a:srgbClr val="374151"/>
                </a:solidFill>
                <a:effectLst/>
                <a:latin typeface="Inter"/>
              </a:rPr>
              <a:t>Sentiment analysis</a:t>
            </a:r>
            <a:r>
              <a:rPr lang="en-US" b="0" i="0" dirty="0">
                <a:solidFill>
                  <a:srgbClr val="374151"/>
                </a:solidFill>
                <a:effectLst/>
                <a:latin typeface="Inter"/>
              </a:rPr>
              <a:t> is the process of classifying the emotional intent of text. Generally, the input to a sentiment classification model is a piece of text, and the output is the probability that the sentiment expressed is positive, negative, or neutral. Typically, this probability is based on either hand-generated features, word n-grams, TF-IDF features, or using deep learning models to capture sequential long- and short-term dependencies. Sentiment analysis is used to classify customer reviews on various online platforms as well as for niche applications like identifying </a:t>
            </a:r>
            <a:r>
              <a:rPr lang="en-US" b="0" i="0" u="none" strike="noStrike" dirty="0">
                <a:solidFill>
                  <a:srgbClr val="374151"/>
                </a:solidFill>
                <a:effectLst/>
                <a:latin typeface="Inter"/>
                <a:hlinkClick r:id="rId2"/>
              </a:rPr>
              <a:t>signs of mental illness</a:t>
            </a:r>
            <a:r>
              <a:rPr lang="en-US" b="0" i="0" dirty="0">
                <a:solidFill>
                  <a:srgbClr val="374151"/>
                </a:solidFill>
                <a:effectLst/>
                <a:latin typeface="Inter"/>
              </a:rPr>
              <a:t> in online comments.</a:t>
            </a:r>
          </a:p>
        </p:txBody>
      </p:sp>
      <p:pic>
        <p:nvPicPr>
          <p:cNvPr id="1026" name="Picture 2" descr="NLP sentiment analysis illustration">
            <a:extLst>
              <a:ext uri="{FF2B5EF4-FFF2-40B4-BE49-F238E27FC236}">
                <a16:creationId xmlns:a16="http://schemas.microsoft.com/office/drawing/2014/main" id="{C74EB676-CC76-D4CB-5BE7-0F8E3511F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336" y="2641946"/>
            <a:ext cx="5766481" cy="324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96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26AE-F53A-4B97-011E-6CDB51387DF2}"/>
              </a:ext>
            </a:extLst>
          </p:cNvPr>
          <p:cNvSpPr>
            <a:spLocks noGrp="1"/>
          </p:cNvSpPr>
          <p:nvPr>
            <p:ph type="title"/>
          </p:nvPr>
        </p:nvSpPr>
        <p:spPr/>
        <p:txBody>
          <a:bodyPr/>
          <a:lstStyle/>
          <a:p>
            <a:r>
              <a:rPr lang="en-IN" b="1" i="0" dirty="0">
                <a:effectLst/>
                <a:latin typeface="Inter"/>
              </a:rPr>
              <a:t>Machine translation</a:t>
            </a:r>
            <a:endParaRPr lang="en-IN" dirty="0"/>
          </a:p>
        </p:txBody>
      </p:sp>
      <p:sp>
        <p:nvSpPr>
          <p:cNvPr id="3" name="Content Placeholder 2">
            <a:extLst>
              <a:ext uri="{FF2B5EF4-FFF2-40B4-BE49-F238E27FC236}">
                <a16:creationId xmlns:a16="http://schemas.microsoft.com/office/drawing/2014/main" id="{4289825C-12E3-FB4F-A0A9-C6CCB1BD2D13}"/>
              </a:ext>
            </a:extLst>
          </p:cNvPr>
          <p:cNvSpPr>
            <a:spLocks noGrp="1"/>
          </p:cNvSpPr>
          <p:nvPr>
            <p:ph idx="1"/>
          </p:nvPr>
        </p:nvSpPr>
        <p:spPr>
          <a:xfrm>
            <a:off x="581192" y="2381023"/>
            <a:ext cx="5017503" cy="3678303"/>
          </a:xfrm>
        </p:spPr>
        <p:txBody>
          <a:bodyPr>
            <a:normAutofit lnSpcReduction="10000"/>
          </a:bodyPr>
          <a:lstStyle/>
          <a:p>
            <a:r>
              <a:rPr lang="en-US" b="1" i="0" dirty="0">
                <a:solidFill>
                  <a:srgbClr val="374151"/>
                </a:solidFill>
                <a:effectLst/>
                <a:latin typeface="Inter"/>
              </a:rPr>
              <a:t>Machine translation </a:t>
            </a:r>
            <a:r>
              <a:rPr lang="en-US" b="0" i="0" dirty="0">
                <a:solidFill>
                  <a:srgbClr val="374151"/>
                </a:solidFill>
                <a:effectLst/>
                <a:latin typeface="Inter"/>
              </a:rPr>
              <a:t>automates translation between different languages. The input to such a model is text in a specified source language, and the output is the text in a specified target language. </a:t>
            </a:r>
            <a:r>
              <a:rPr lang="en-US" b="0" i="0" u="none" strike="noStrike" dirty="0">
                <a:solidFill>
                  <a:srgbClr val="374151"/>
                </a:solidFill>
                <a:effectLst/>
                <a:latin typeface="Inter"/>
                <a:hlinkClick r:id="rId2"/>
              </a:rPr>
              <a:t>Google Translate</a:t>
            </a:r>
            <a:r>
              <a:rPr lang="en-US" b="0" i="0" dirty="0">
                <a:solidFill>
                  <a:srgbClr val="374151"/>
                </a:solidFill>
                <a:effectLst/>
                <a:latin typeface="Inter"/>
              </a:rPr>
              <a:t> is perhaps the most famous mainstream application. Such models are used to improve communication between people on social-media platforms such as Facebook or Skype. Effective approaches to machine translation can </a:t>
            </a:r>
            <a:r>
              <a:rPr lang="en-US" b="0" i="0" u="none" strike="noStrike" dirty="0">
                <a:solidFill>
                  <a:srgbClr val="374151"/>
                </a:solidFill>
                <a:effectLst/>
                <a:latin typeface="Inter"/>
                <a:hlinkClick r:id="rId3"/>
              </a:rPr>
              <a:t>distinguish between words with similar meanings</a:t>
            </a:r>
            <a:r>
              <a:rPr lang="en-US" b="0" i="0" dirty="0">
                <a:solidFill>
                  <a:srgbClr val="374151"/>
                </a:solidFill>
                <a:effectLst/>
                <a:latin typeface="Inter"/>
              </a:rPr>
              <a:t>. Some systems also perform language identification; that is, classifying text as being in one language or another. </a:t>
            </a:r>
          </a:p>
          <a:p>
            <a:endParaRPr lang="en-IN" dirty="0"/>
          </a:p>
        </p:txBody>
      </p:sp>
      <p:pic>
        <p:nvPicPr>
          <p:cNvPr id="12290" name="Picture 2" descr="How to Make the Most of Neural Machine Translation">
            <a:extLst>
              <a:ext uri="{FF2B5EF4-FFF2-40B4-BE49-F238E27FC236}">
                <a16:creationId xmlns:a16="http://schemas.microsoft.com/office/drawing/2014/main" id="{684BC4C6-E59F-3150-9377-8D8B27947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15" t="6313"/>
          <a:stretch/>
        </p:blipFill>
        <p:spPr bwMode="auto">
          <a:xfrm>
            <a:off x="5785454" y="2727157"/>
            <a:ext cx="6406546" cy="29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41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918-5133-4B1D-3779-4402D3A80E1C}"/>
              </a:ext>
            </a:extLst>
          </p:cNvPr>
          <p:cNvSpPr>
            <a:spLocks noGrp="1"/>
          </p:cNvSpPr>
          <p:nvPr>
            <p:ph type="title"/>
          </p:nvPr>
        </p:nvSpPr>
        <p:spPr/>
        <p:txBody>
          <a:bodyPr/>
          <a:lstStyle/>
          <a:p>
            <a:r>
              <a:rPr lang="en-IN" b="1" i="0" dirty="0">
                <a:effectLst/>
                <a:latin typeface="Inter"/>
              </a:rPr>
              <a:t>Named entity recognition</a:t>
            </a:r>
            <a:endParaRPr lang="en-IN" dirty="0"/>
          </a:p>
        </p:txBody>
      </p:sp>
      <p:sp>
        <p:nvSpPr>
          <p:cNvPr id="3" name="Content Placeholder 2">
            <a:extLst>
              <a:ext uri="{FF2B5EF4-FFF2-40B4-BE49-F238E27FC236}">
                <a16:creationId xmlns:a16="http://schemas.microsoft.com/office/drawing/2014/main" id="{874FE9AF-A443-54EF-8C2A-A821D385FF6B}"/>
              </a:ext>
            </a:extLst>
          </p:cNvPr>
          <p:cNvSpPr>
            <a:spLocks noGrp="1"/>
          </p:cNvSpPr>
          <p:nvPr>
            <p:ph idx="1"/>
          </p:nvPr>
        </p:nvSpPr>
        <p:spPr>
          <a:xfrm>
            <a:off x="438985" y="2091129"/>
            <a:ext cx="11314029" cy="1952546"/>
          </a:xfrm>
        </p:spPr>
        <p:txBody>
          <a:bodyPr/>
          <a:lstStyle/>
          <a:p>
            <a:r>
              <a:rPr lang="en-US" b="1" i="0" dirty="0">
                <a:solidFill>
                  <a:srgbClr val="374151"/>
                </a:solidFill>
                <a:effectLst/>
                <a:latin typeface="Inter"/>
              </a:rPr>
              <a:t>Named entity recognition</a:t>
            </a:r>
            <a:r>
              <a:rPr lang="en-US" b="0" i="0" dirty="0">
                <a:solidFill>
                  <a:srgbClr val="374151"/>
                </a:solidFill>
                <a:effectLst/>
                <a:latin typeface="Inter"/>
              </a:rPr>
              <a:t> aims to extract entities in a piece of text into predefined categories such as personal names, organizations, locations, and quantities. The input to such a model is generally text, and the output is the various named entities along with their start and end positions. Named entity recognition is useful in applications such as </a:t>
            </a:r>
            <a:r>
              <a:rPr lang="en-US" b="0" i="0" u="none" strike="noStrike" dirty="0">
                <a:solidFill>
                  <a:srgbClr val="374151"/>
                </a:solidFill>
                <a:effectLst/>
                <a:latin typeface="Inter"/>
                <a:hlinkClick r:id="rId2"/>
              </a:rPr>
              <a:t>summarizing news articles</a:t>
            </a:r>
            <a:r>
              <a:rPr lang="en-US" b="0" i="0" dirty="0">
                <a:solidFill>
                  <a:srgbClr val="374151"/>
                </a:solidFill>
                <a:effectLst/>
                <a:latin typeface="Inter"/>
              </a:rPr>
              <a:t> and </a:t>
            </a:r>
            <a:r>
              <a:rPr lang="en-US" b="0" i="0" u="none" strike="noStrike" dirty="0">
                <a:solidFill>
                  <a:srgbClr val="374151"/>
                </a:solidFill>
                <a:effectLst/>
                <a:latin typeface="Inter"/>
                <a:hlinkClick r:id="rId3"/>
              </a:rPr>
              <a:t>combating disinformation</a:t>
            </a:r>
            <a:r>
              <a:rPr lang="en-US" b="0" i="0" dirty="0">
                <a:solidFill>
                  <a:srgbClr val="374151"/>
                </a:solidFill>
                <a:effectLst/>
                <a:latin typeface="Inter"/>
              </a:rPr>
              <a:t>. For example, here is what a named entity recognition model could provide: </a:t>
            </a:r>
          </a:p>
          <a:p>
            <a:endParaRPr lang="en-IN" dirty="0"/>
          </a:p>
        </p:txBody>
      </p:sp>
      <p:pic>
        <p:nvPicPr>
          <p:cNvPr id="2050" name="Picture 2" descr="named entity recognition NLP">
            <a:extLst>
              <a:ext uri="{FF2B5EF4-FFF2-40B4-BE49-F238E27FC236}">
                <a16:creationId xmlns:a16="http://schemas.microsoft.com/office/drawing/2014/main" id="{A670978B-7483-9B7C-0A0F-3339A7CD08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944" b="34520"/>
          <a:stretch/>
        </p:blipFill>
        <p:spPr bwMode="auto">
          <a:xfrm>
            <a:off x="770020" y="3785937"/>
            <a:ext cx="10932555" cy="25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10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34E0E-6690-968D-1EEB-3FD8354C3B97}"/>
              </a:ext>
            </a:extLst>
          </p:cNvPr>
          <p:cNvSpPr>
            <a:spLocks noGrp="1"/>
          </p:cNvSpPr>
          <p:nvPr>
            <p:ph type="title"/>
          </p:nvPr>
        </p:nvSpPr>
        <p:spPr/>
        <p:txBody>
          <a:bodyPr>
            <a:normAutofit fontScale="90000"/>
          </a:bodyPr>
          <a:lstStyle/>
          <a:p>
            <a:r>
              <a:rPr lang="en-US" b="1" i="0" dirty="0">
                <a:effectLst/>
                <a:latin typeface="Inter"/>
              </a:rPr>
              <a:t>How Does Natural Language Processing (NLP) Work?</a:t>
            </a:r>
            <a:br>
              <a:rPr lang="en-US" b="1" i="0" dirty="0">
                <a:effectLst/>
                <a:latin typeface="Inter"/>
              </a:rPr>
            </a:br>
            <a:endParaRPr lang="en-IN" dirty="0"/>
          </a:p>
        </p:txBody>
      </p:sp>
      <p:sp>
        <p:nvSpPr>
          <p:cNvPr id="5" name="Text Placeholder 4">
            <a:extLst>
              <a:ext uri="{FF2B5EF4-FFF2-40B4-BE49-F238E27FC236}">
                <a16:creationId xmlns:a16="http://schemas.microsoft.com/office/drawing/2014/main" id="{874CECBD-1BBB-A070-A0D1-6E32F3E244BC}"/>
              </a:ext>
            </a:extLst>
          </p:cNvPr>
          <p:cNvSpPr>
            <a:spLocks noGrp="1"/>
          </p:cNvSpPr>
          <p:nvPr>
            <p:ph type="body" idx="1"/>
          </p:nvPr>
        </p:nvSpPr>
        <p:spPr/>
        <p:txBody>
          <a:bodyPr>
            <a:normAutofit fontScale="70000" lnSpcReduction="20000"/>
          </a:bodyPr>
          <a:lstStyle/>
          <a:p>
            <a:r>
              <a:rPr lang="en-US" b="0" i="0" dirty="0">
                <a:solidFill>
                  <a:srgbClr val="374151"/>
                </a:solidFill>
                <a:effectLst/>
                <a:latin typeface="Inter"/>
              </a:rPr>
              <a:t>NLP models work by finding relationships between the constituent parts of language — for example, the letters, words, and sentences found in a text dataset. NLP architectures use various methods for data preprocessing, feature extraction, and modeling. Some of these processes are: </a:t>
            </a:r>
            <a:endParaRPr lang="en-IN" dirty="0"/>
          </a:p>
        </p:txBody>
      </p:sp>
    </p:spTree>
    <p:extLst>
      <p:ext uri="{BB962C8B-B14F-4D97-AF65-F5344CB8AC3E}">
        <p14:creationId xmlns:p14="http://schemas.microsoft.com/office/powerpoint/2010/main" val="11809333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1772</TotalTime>
  <Words>5644</Words>
  <Application>Microsoft Office PowerPoint</Application>
  <PresentationFormat>Widescreen</PresentationFormat>
  <Paragraphs>233</Paragraphs>
  <Slides>43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Gill Sans MT</vt:lpstr>
      <vt:lpstr>Inter</vt:lpstr>
      <vt:lpstr>Söhne</vt:lpstr>
      <vt:lpstr>Wingdings 2</vt:lpstr>
      <vt:lpstr>Dividend</vt:lpstr>
      <vt:lpstr>Natural Language Processing</vt:lpstr>
      <vt:lpstr>Agenda</vt:lpstr>
      <vt:lpstr>INtroduction</vt:lpstr>
      <vt:lpstr>What is NLP ?</vt:lpstr>
      <vt:lpstr>What is Natural Language Processing (NLP) Used For?</vt:lpstr>
      <vt:lpstr>Sentiment analysis</vt:lpstr>
      <vt:lpstr>Machine translation</vt:lpstr>
      <vt:lpstr>Named entity recognition</vt:lpstr>
      <vt:lpstr>How Does Natural Language Processing (NLP) Work? </vt:lpstr>
      <vt:lpstr>Data preprocessing</vt:lpstr>
      <vt:lpstr>Data preprocessing</vt:lpstr>
      <vt:lpstr>Data preprocessing</vt:lpstr>
      <vt:lpstr>Feature extraction</vt:lpstr>
      <vt:lpstr>Feature extraction</vt:lpstr>
      <vt:lpstr>Feature extraction</vt:lpstr>
      <vt:lpstr>Modeling</vt:lpstr>
      <vt:lpstr>Top Natural Language Processing (NLP) Techniques </vt:lpstr>
      <vt:lpstr>Traditional Machine learning NLP techniques: </vt:lpstr>
      <vt:lpstr>Traditional Machine learning NLP techniques</vt:lpstr>
      <vt:lpstr>Deep learning NLP Techniques</vt:lpstr>
      <vt:lpstr>Deep learning NLP Techniques</vt:lpstr>
      <vt:lpstr>Deep learning NLP Techniques</vt:lpstr>
      <vt:lpstr>Deep learning NLP Techniques</vt:lpstr>
      <vt:lpstr>Deep learning NLP Techniques</vt:lpstr>
      <vt:lpstr>Transformers</vt:lpstr>
      <vt:lpstr>Transformers</vt:lpstr>
      <vt:lpstr>Transformers</vt:lpstr>
      <vt:lpstr>Transformers</vt:lpstr>
      <vt:lpstr>FIve Important Natural Language Processing (NLP) Models</vt:lpstr>
      <vt:lpstr>Eliza</vt:lpstr>
      <vt:lpstr>Tay</vt:lpstr>
      <vt:lpstr>BERT</vt:lpstr>
      <vt:lpstr>GPT - 3</vt:lpstr>
      <vt:lpstr>Lamda</vt:lpstr>
      <vt:lpstr>Demonstration of Rule Based Model</vt:lpstr>
      <vt:lpstr>Working of the model</vt:lpstr>
      <vt:lpstr>Demonstration of Generative Model</vt:lpstr>
      <vt:lpstr>Testing facebook/blenderbot-400M-distill</vt:lpstr>
      <vt:lpstr>Testing google/flan-t5-bas</vt:lpstr>
      <vt:lpstr>Text Generation by GPT 2 - Offline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ATMANAND GAUNS</dc:creator>
  <cp:lastModifiedBy>ATMANAND GAUNS</cp:lastModifiedBy>
  <cp:revision>5</cp:revision>
  <dcterms:created xsi:type="dcterms:W3CDTF">2023-05-05T13:52:01Z</dcterms:created>
  <dcterms:modified xsi:type="dcterms:W3CDTF">2023-05-18T12:10:45Z</dcterms:modified>
</cp:coreProperties>
</file>